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iGQByL9J3ia49xtEuIkEly50j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4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Google Shape;12;p7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Google Shape;69;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Google Shape;75;p8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Google Shape;18;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Google Shape;24;p7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Google Shape;30;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Google Shape;37;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7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7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Google Shape;46;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Google Shape;5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Google Shape;55;p8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8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Google Shape;62;p8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1"/>
          <p:cNvSpPr>
            <a:spLocks noGrp="1"/>
          </p:cNvSpPr>
          <p:nvPr>
            <p:ph type="pic" idx="2"/>
          </p:nvPr>
        </p:nvSpPr>
        <p:spPr>
          <a:xfrm>
            <a:off x="1792288" y="612775"/>
            <a:ext cx="5486400" cy="4114800"/>
          </a:xfrm>
          <a:prstGeom prst="rect">
            <a:avLst/>
          </a:prstGeom>
          <a:noFill/>
          <a:ln>
            <a:noFill/>
          </a:ln>
        </p:spPr>
      </p:sp>
      <p:sp>
        <p:nvSpPr>
          <p:cNvPr id="64" name="Google Shape;64;p8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3568" y="1700808"/>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Introduction to Computer Simulation of Physical Systems</a:t>
            </a:r>
            <a:br>
              <a:rPr lang="en-US"/>
            </a:br>
            <a:r>
              <a:rPr lang="en-US"/>
              <a:t>(Lecture </a:t>
            </a:r>
            <a:r>
              <a:rPr lang="en-US" smtClean="0"/>
              <a:t>4)</a:t>
            </a:r>
            <a:r>
              <a:rPr lang="en-US"/>
              <a:t/>
            </a:r>
            <a:br>
              <a:rPr lang="en-US"/>
            </a:br>
            <a:r>
              <a:rPr lang="en-US" b="1"/>
              <a:t>Simulating Particle Motion</a:t>
            </a:r>
            <a:br>
              <a:rPr lang="en-US" b="1"/>
            </a:br>
            <a:r>
              <a:rPr lang="en-US"/>
              <a:t>	</a:t>
            </a:r>
            <a:endParaRPr/>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PHYS 3061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46" name="Google Shape;24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The velocity dependence of </a:t>
            </a:r>
            <a:r>
              <a:rPr lang="en-US" i="1"/>
              <a:t>F</a:t>
            </a:r>
            <a:r>
              <a:rPr lang="en-US" i="1" baseline="-25000"/>
              <a:t>d</a:t>
            </a:r>
            <a:r>
              <a:rPr lang="en-US"/>
              <a:t>(</a:t>
            </a:r>
            <a:r>
              <a:rPr lang="en-US" i="1"/>
              <a:t>v</a:t>
            </a:r>
            <a:r>
              <a:rPr lang="en-US"/>
              <a:t>) is known theoretically </a:t>
            </a:r>
            <a:endParaRPr/>
          </a:p>
          <a:p>
            <a:pPr marL="742950" lvl="1" indent="-285750" algn="l" rtl="0">
              <a:spcBef>
                <a:spcPts val="518"/>
              </a:spcBef>
              <a:spcAft>
                <a:spcPts val="0"/>
              </a:spcAft>
              <a:buClr>
                <a:schemeClr val="dk1"/>
              </a:buClr>
              <a:buSzPct val="100000"/>
              <a:buChar char="–"/>
            </a:pPr>
            <a:r>
              <a:rPr lang="en-US"/>
              <a:t>in the limit of very low speeds for small objects. </a:t>
            </a:r>
            <a:endParaRPr/>
          </a:p>
          <a:p>
            <a:pPr marL="342900" lvl="0" indent="-342900" algn="l" rtl="0">
              <a:spcBef>
                <a:spcPts val="592"/>
              </a:spcBef>
              <a:spcAft>
                <a:spcPts val="0"/>
              </a:spcAft>
              <a:buClr>
                <a:schemeClr val="dk1"/>
              </a:buClr>
              <a:buSzPct val="100000"/>
              <a:buChar char="•"/>
            </a:pPr>
            <a:r>
              <a:rPr lang="en-US"/>
              <a:t>In general, necessary to determine the velocity dependence of </a:t>
            </a:r>
            <a:r>
              <a:rPr lang="en-US" i="1"/>
              <a:t>F</a:t>
            </a:r>
            <a:r>
              <a:rPr lang="en-US" i="1" baseline="-25000"/>
              <a:t>d</a:t>
            </a:r>
            <a:r>
              <a:rPr lang="en-US"/>
              <a:t>(</a:t>
            </a:r>
            <a:r>
              <a:rPr lang="en-US" i="1"/>
              <a:t>v</a:t>
            </a:r>
            <a:r>
              <a:rPr lang="en-US"/>
              <a:t>) empirically over a limited range of velocities. </a:t>
            </a:r>
            <a:endParaRPr/>
          </a:p>
          <a:p>
            <a:pPr marL="342900" lvl="0" indent="-342900" algn="l" rtl="0">
              <a:spcBef>
                <a:spcPts val="592"/>
              </a:spcBef>
              <a:spcAft>
                <a:spcPts val="0"/>
              </a:spcAft>
              <a:buClr>
                <a:schemeClr val="dk1"/>
              </a:buClr>
              <a:buSzPct val="100000"/>
              <a:buChar char="•"/>
            </a:pPr>
            <a:r>
              <a:rPr lang="en-US"/>
              <a:t>One way to obtain the form of </a:t>
            </a:r>
            <a:r>
              <a:rPr lang="en-US" i="1"/>
              <a:t>F</a:t>
            </a:r>
            <a:r>
              <a:rPr lang="en-US" i="1" baseline="-25000"/>
              <a:t>d</a:t>
            </a:r>
            <a:r>
              <a:rPr lang="en-US"/>
              <a:t>(</a:t>
            </a:r>
            <a:r>
              <a:rPr lang="en-US" i="1"/>
              <a:t>v</a:t>
            </a:r>
            <a:r>
              <a:rPr lang="en-US"/>
              <a:t>) is to measure </a:t>
            </a:r>
            <a:r>
              <a:rPr lang="en-US" i="1"/>
              <a:t>y </a:t>
            </a:r>
            <a:r>
              <a:rPr lang="en-US"/>
              <a:t>as a function of </a:t>
            </a:r>
            <a:r>
              <a:rPr lang="en-US" i="1"/>
              <a:t>t</a:t>
            </a:r>
            <a:endParaRPr/>
          </a:p>
          <a:p>
            <a:pPr marL="742950" lvl="1" indent="-285750" algn="l" rtl="0">
              <a:spcBef>
                <a:spcPts val="518"/>
              </a:spcBef>
              <a:spcAft>
                <a:spcPts val="0"/>
              </a:spcAft>
              <a:buClr>
                <a:schemeClr val="dk1"/>
              </a:buClr>
              <a:buSzPct val="100000"/>
              <a:buChar char="–"/>
            </a:pPr>
            <a:r>
              <a:rPr lang="en-US" i="1"/>
              <a:t> </a:t>
            </a:r>
            <a:r>
              <a:rPr lang="en-US"/>
              <a:t>and compute </a:t>
            </a:r>
            <a:r>
              <a:rPr lang="en-US" i="1"/>
              <a:t>v</a:t>
            </a:r>
            <a:r>
              <a:rPr lang="en-US"/>
              <a:t>(</a:t>
            </a:r>
            <a:r>
              <a:rPr lang="en-US" i="1"/>
              <a:t>t</a:t>
            </a:r>
            <a:r>
              <a:rPr lang="en-US"/>
              <a:t>) by calculating the numerical derivative of </a:t>
            </a:r>
            <a:r>
              <a:rPr lang="en-US" i="1"/>
              <a:t>y</a:t>
            </a:r>
            <a:r>
              <a:rPr lang="en-US"/>
              <a:t>(</a:t>
            </a:r>
            <a:r>
              <a:rPr lang="en-US" i="1"/>
              <a:t>t</a:t>
            </a:r>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52" name="Google Shape;252;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a:t>Similarly we can use </a:t>
            </a:r>
            <a:r>
              <a:rPr lang="en-US" i="1"/>
              <a:t>v</a:t>
            </a:r>
            <a:r>
              <a:rPr lang="en-US"/>
              <a:t>(</a:t>
            </a:r>
            <a:r>
              <a:rPr lang="en-US" i="1"/>
              <a:t>t</a:t>
            </a:r>
            <a:r>
              <a:rPr lang="en-US"/>
              <a:t>) to compute </a:t>
            </a:r>
            <a:r>
              <a:rPr lang="en-US" i="1"/>
              <a:t>a</a:t>
            </a:r>
            <a:r>
              <a:rPr lang="en-US"/>
              <a:t>(</a:t>
            </a:r>
            <a:r>
              <a:rPr lang="en-US" i="1"/>
              <a:t>t</a:t>
            </a:r>
            <a:r>
              <a:rPr lang="en-US"/>
              <a:t>) numerically. </a:t>
            </a:r>
            <a:endParaRPr/>
          </a:p>
          <a:p>
            <a:pPr marL="342900" lvl="0" indent="-342900" algn="l" rtl="0">
              <a:spcBef>
                <a:spcPts val="544"/>
              </a:spcBef>
              <a:spcAft>
                <a:spcPts val="0"/>
              </a:spcAft>
              <a:buClr>
                <a:schemeClr val="dk1"/>
              </a:buClr>
              <a:buSzPct val="100000"/>
              <a:buChar char="•"/>
            </a:pPr>
            <a:r>
              <a:rPr lang="en-US"/>
              <a:t>From this information it is possible in principle to find the acceleration as a function of </a:t>
            </a:r>
            <a:r>
              <a:rPr lang="en-US" i="1"/>
              <a:t>v </a:t>
            </a:r>
            <a:r>
              <a:rPr lang="en-US"/>
              <a:t>and to extract </a:t>
            </a:r>
            <a:r>
              <a:rPr lang="en-US" i="1"/>
              <a:t>Fd</a:t>
            </a:r>
            <a:r>
              <a:rPr lang="en-US"/>
              <a:t>(</a:t>
            </a:r>
            <a:r>
              <a:rPr lang="en-US" i="1"/>
              <a:t>v</a:t>
            </a:r>
            <a:r>
              <a:rPr lang="en-US"/>
              <a:t>). </a:t>
            </a:r>
            <a:endParaRPr/>
          </a:p>
          <a:p>
            <a:pPr marL="742950" lvl="1" indent="-285750" algn="l" rtl="0">
              <a:spcBef>
                <a:spcPts val="476"/>
              </a:spcBef>
              <a:spcAft>
                <a:spcPts val="0"/>
              </a:spcAft>
              <a:buClr>
                <a:schemeClr val="dk1"/>
              </a:buClr>
              <a:buSzPct val="100000"/>
              <a:buChar char="–"/>
            </a:pPr>
            <a:r>
              <a:rPr lang="en-US"/>
              <a:t>errors because the accuracy of the derivatives will be less than the accuracy of the measured position. </a:t>
            </a:r>
            <a:endParaRPr/>
          </a:p>
          <a:p>
            <a:pPr marL="342900" lvl="0" indent="-342900" algn="l" rtl="0">
              <a:spcBef>
                <a:spcPts val="544"/>
              </a:spcBef>
              <a:spcAft>
                <a:spcPts val="0"/>
              </a:spcAft>
              <a:buClr>
                <a:schemeClr val="dk1"/>
              </a:buClr>
              <a:buSzPct val="100000"/>
              <a:buChar char="•"/>
            </a:pPr>
            <a:r>
              <a:rPr lang="en-US"/>
              <a:t>An alternative is to reverse the procedure</a:t>
            </a:r>
            <a:endParaRPr/>
          </a:p>
          <a:p>
            <a:pPr marL="742950" lvl="1" indent="-285750" algn="l" rtl="0">
              <a:spcBef>
                <a:spcPts val="476"/>
              </a:spcBef>
              <a:spcAft>
                <a:spcPts val="0"/>
              </a:spcAft>
              <a:buClr>
                <a:schemeClr val="dk1"/>
              </a:buClr>
              <a:buSzPct val="100000"/>
              <a:buChar char="–"/>
            </a:pPr>
            <a:r>
              <a:rPr lang="en-US"/>
              <a:t> assume an explicit form for the </a:t>
            </a:r>
            <a:r>
              <a:rPr lang="en-US" i="1"/>
              <a:t>v </a:t>
            </a:r>
            <a:r>
              <a:rPr lang="en-US"/>
              <a:t>dependence of </a:t>
            </a:r>
            <a:r>
              <a:rPr lang="en-US" i="1"/>
              <a:t>Fd</a:t>
            </a:r>
            <a:r>
              <a:rPr lang="en-US"/>
              <a:t>(</a:t>
            </a:r>
            <a:r>
              <a:rPr lang="en-US" i="1"/>
              <a:t>v</a:t>
            </a:r>
            <a:r>
              <a:rPr lang="en-US"/>
              <a:t>),</a:t>
            </a:r>
            <a:endParaRPr/>
          </a:p>
          <a:p>
            <a:pPr marL="742950" lvl="1" indent="-285750" algn="l" rtl="0">
              <a:spcBef>
                <a:spcPts val="476"/>
              </a:spcBef>
              <a:spcAft>
                <a:spcPts val="0"/>
              </a:spcAft>
              <a:buClr>
                <a:schemeClr val="dk1"/>
              </a:buClr>
              <a:buSzPct val="100000"/>
              <a:buChar char="–"/>
            </a:pPr>
            <a:r>
              <a:rPr lang="en-US"/>
              <a:t>use it to solve for </a:t>
            </a:r>
            <a:r>
              <a:rPr lang="en-US" i="1"/>
              <a:t>y</a:t>
            </a:r>
            <a:r>
              <a:rPr lang="en-US"/>
              <a:t>(</a:t>
            </a:r>
            <a:r>
              <a:rPr lang="en-US" i="1"/>
              <a:t>t</a:t>
            </a:r>
            <a:r>
              <a:rPr lang="en-US"/>
              <a:t>). </a:t>
            </a:r>
            <a:endParaRPr/>
          </a:p>
          <a:p>
            <a:pPr marL="342900" lvl="0" indent="-342900" algn="l" rtl="0">
              <a:spcBef>
                <a:spcPts val="544"/>
              </a:spcBef>
              <a:spcAft>
                <a:spcPts val="0"/>
              </a:spcAft>
              <a:buClr>
                <a:schemeClr val="dk1"/>
              </a:buClr>
              <a:buSzPct val="100000"/>
              <a:buChar char="•"/>
            </a:pPr>
            <a:r>
              <a:rPr lang="en-US"/>
              <a:t>If the calculated values of </a:t>
            </a:r>
            <a:r>
              <a:rPr lang="en-US" i="1"/>
              <a:t>y</a:t>
            </a:r>
            <a:r>
              <a:rPr lang="en-US"/>
              <a:t>(</a:t>
            </a:r>
            <a:r>
              <a:rPr lang="en-US" i="1"/>
              <a:t>t</a:t>
            </a:r>
            <a:r>
              <a:rPr lang="en-US"/>
              <a:t>) are consistent with the experimental values of </a:t>
            </a:r>
            <a:r>
              <a:rPr lang="en-US" i="1"/>
              <a:t>y</a:t>
            </a:r>
            <a:r>
              <a:rPr lang="en-US"/>
              <a:t>(</a:t>
            </a:r>
            <a:r>
              <a:rPr lang="en-US" i="1"/>
              <a:t>t</a:t>
            </a:r>
            <a:r>
              <a:rPr lang="en-US"/>
              <a:t>), </a:t>
            </a:r>
            <a:endParaRPr/>
          </a:p>
          <a:p>
            <a:pPr marL="742950" lvl="1" indent="-285750" algn="l" rtl="0">
              <a:spcBef>
                <a:spcPts val="476"/>
              </a:spcBef>
              <a:spcAft>
                <a:spcPts val="0"/>
              </a:spcAft>
              <a:buClr>
                <a:schemeClr val="dk1"/>
              </a:buClr>
              <a:buSzPct val="100000"/>
              <a:buChar char="–"/>
            </a:pPr>
            <a:r>
              <a:rPr lang="en-US"/>
              <a:t>the assumed </a:t>
            </a:r>
            <a:r>
              <a:rPr lang="en-US" i="1"/>
              <a:t>v </a:t>
            </a:r>
            <a:r>
              <a:rPr lang="en-US"/>
              <a:t>dependence of </a:t>
            </a:r>
            <a:r>
              <a:rPr lang="en-US" i="1"/>
              <a:t>Fd</a:t>
            </a:r>
            <a:r>
              <a:rPr lang="en-US"/>
              <a:t>(</a:t>
            </a:r>
            <a:r>
              <a:rPr lang="en-US" i="1"/>
              <a:t>v</a:t>
            </a:r>
            <a:r>
              <a:rPr lang="en-US"/>
              <a:t>) is justified empirically.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58" name="Google Shape;258;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00000"/>
              <a:buChar char="•"/>
            </a:pPr>
            <a:r>
              <a:rPr lang="en-US"/>
              <a:t>The two common assumed forms of the velocity dependence of </a:t>
            </a:r>
            <a:r>
              <a:rPr lang="en-US" i="1"/>
              <a:t>Fd</a:t>
            </a:r>
            <a:r>
              <a:rPr lang="en-US"/>
              <a:t>(</a:t>
            </a:r>
            <a:r>
              <a:rPr lang="en-US" i="1"/>
              <a:t>v</a:t>
            </a:r>
            <a:r>
              <a:rPr lang="en-US"/>
              <a:t>) are</a:t>
            </a:r>
            <a:endParaRPr/>
          </a:p>
          <a:p>
            <a:pPr marL="342900" lvl="0" indent="-342900" algn="l" rtl="0">
              <a:spcBef>
                <a:spcPts val="592"/>
              </a:spcBef>
              <a:spcAft>
                <a:spcPts val="0"/>
              </a:spcAft>
              <a:buClr>
                <a:schemeClr val="dk1"/>
              </a:buClr>
              <a:buSzPct val="100000"/>
              <a:buChar char="•"/>
            </a:pPr>
            <a:r>
              <a:rPr lang="en-US" i="1"/>
              <a:t>F</a:t>
            </a:r>
            <a:r>
              <a:rPr lang="en-US" baseline="-25000"/>
              <a:t>1</a:t>
            </a:r>
            <a:r>
              <a:rPr lang="en-US" i="1" baseline="-25000"/>
              <a:t>,d</a:t>
            </a:r>
            <a:r>
              <a:rPr lang="en-US"/>
              <a:t>(</a:t>
            </a:r>
            <a:r>
              <a:rPr lang="en-US" i="1"/>
              <a:t>v</a:t>
            </a:r>
            <a:r>
              <a:rPr lang="en-US"/>
              <a:t>) = </a:t>
            </a:r>
            <a:r>
              <a:rPr lang="en-US" i="1"/>
              <a:t>C</a:t>
            </a:r>
            <a:r>
              <a:rPr lang="en-US" baseline="-25000"/>
              <a:t>1</a:t>
            </a:r>
            <a:r>
              <a:rPr lang="en-US" i="1"/>
              <a:t>v, </a:t>
            </a:r>
            <a:endParaRPr/>
          </a:p>
          <a:p>
            <a:pPr marL="342900" lvl="0" indent="-342900" algn="l" rtl="0">
              <a:spcBef>
                <a:spcPts val="592"/>
              </a:spcBef>
              <a:spcAft>
                <a:spcPts val="0"/>
              </a:spcAft>
              <a:buClr>
                <a:schemeClr val="dk1"/>
              </a:buClr>
              <a:buSzPct val="100000"/>
              <a:buChar char="•"/>
            </a:pPr>
            <a:r>
              <a:rPr lang="en-US" i="1"/>
              <a:t>F</a:t>
            </a:r>
            <a:r>
              <a:rPr lang="en-US" baseline="-25000"/>
              <a:t>2</a:t>
            </a:r>
            <a:r>
              <a:rPr lang="en-US" i="1" baseline="-25000"/>
              <a:t>,d</a:t>
            </a:r>
            <a:r>
              <a:rPr lang="en-US"/>
              <a:t>(</a:t>
            </a:r>
            <a:r>
              <a:rPr lang="en-US" i="1"/>
              <a:t>v</a:t>
            </a:r>
            <a:r>
              <a:rPr lang="en-US"/>
              <a:t>) = </a:t>
            </a:r>
            <a:r>
              <a:rPr lang="en-US" i="1"/>
              <a:t>C</a:t>
            </a:r>
            <a:r>
              <a:rPr lang="en-US" baseline="-25000"/>
              <a:t>2</a:t>
            </a:r>
            <a:r>
              <a:rPr lang="en-US" i="1"/>
              <a:t>v</a:t>
            </a:r>
            <a:r>
              <a:rPr lang="en-US" baseline="30000"/>
              <a:t>2</a:t>
            </a:r>
            <a:r>
              <a:rPr lang="en-US" i="1"/>
              <a:t>,</a:t>
            </a:r>
            <a:endParaRPr/>
          </a:p>
          <a:p>
            <a:pPr marL="342900" lvl="0" indent="-342900" algn="l" rtl="0">
              <a:spcBef>
                <a:spcPts val="592"/>
              </a:spcBef>
              <a:spcAft>
                <a:spcPts val="0"/>
              </a:spcAft>
              <a:buClr>
                <a:schemeClr val="dk1"/>
              </a:buClr>
              <a:buSzPct val="100000"/>
              <a:buChar char="•"/>
            </a:pPr>
            <a:r>
              <a:rPr lang="en-US"/>
              <a:t>the parameters </a:t>
            </a:r>
            <a:r>
              <a:rPr lang="en-US" i="1"/>
              <a:t>C</a:t>
            </a:r>
            <a:r>
              <a:rPr lang="en-US" baseline="-25000"/>
              <a:t>1</a:t>
            </a:r>
            <a:r>
              <a:rPr lang="en-US"/>
              <a:t> and </a:t>
            </a:r>
            <a:r>
              <a:rPr lang="en-US" i="1"/>
              <a:t>C</a:t>
            </a:r>
            <a:r>
              <a:rPr lang="en-US" baseline="-25000"/>
              <a:t>2</a:t>
            </a:r>
            <a:r>
              <a:rPr lang="en-US"/>
              <a:t> depend on the properties of the medium and the shape of the object.</a:t>
            </a:r>
            <a:endParaRPr/>
          </a:p>
          <a:p>
            <a:pPr marL="742950" lvl="1" indent="-285750" algn="l" rtl="0">
              <a:spcBef>
                <a:spcPts val="518"/>
              </a:spcBef>
              <a:spcAft>
                <a:spcPts val="0"/>
              </a:spcAft>
              <a:buClr>
                <a:schemeClr val="dk1"/>
              </a:buClr>
              <a:buSzPct val="100000"/>
              <a:buChar char="–"/>
            </a:pPr>
            <a:r>
              <a:rPr lang="en-US"/>
              <a:t>useful </a:t>
            </a:r>
            <a:r>
              <a:rPr lang="en-US" i="1"/>
              <a:t>phenomenological </a:t>
            </a:r>
            <a:r>
              <a:rPr lang="en-US"/>
              <a:t>expressions </a:t>
            </a:r>
            <a:endParaRPr/>
          </a:p>
          <a:p>
            <a:pPr marL="1143000" lvl="2" indent="-228600" algn="l" rtl="0">
              <a:spcBef>
                <a:spcPts val="444"/>
              </a:spcBef>
              <a:spcAft>
                <a:spcPts val="0"/>
              </a:spcAft>
              <a:buClr>
                <a:schemeClr val="dk1"/>
              </a:buClr>
              <a:buSzPct val="100000"/>
              <a:buChar char="•"/>
            </a:pPr>
            <a:r>
              <a:rPr lang="en-US"/>
              <a:t>yield approximate results for </a:t>
            </a:r>
            <a:r>
              <a:rPr lang="en-US" i="1"/>
              <a:t>F</a:t>
            </a:r>
            <a:r>
              <a:rPr lang="en-US" i="1" baseline="-25000"/>
              <a:t>d</a:t>
            </a:r>
            <a:r>
              <a:rPr lang="en-US"/>
              <a:t>(</a:t>
            </a:r>
            <a:r>
              <a:rPr lang="en-US" i="1"/>
              <a:t>v</a:t>
            </a:r>
            <a:r>
              <a:rPr lang="en-US"/>
              <a:t>) over a limited range of </a:t>
            </a:r>
            <a:r>
              <a:rPr lang="en-US" i="1"/>
              <a:t>v</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64" name="Google Shape;264;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Because </a:t>
            </a:r>
            <a:r>
              <a:rPr lang="en-US" i="1"/>
              <a:t>F</a:t>
            </a:r>
            <a:r>
              <a:rPr lang="en-US" i="1" baseline="-25000"/>
              <a:t>d</a:t>
            </a:r>
            <a:r>
              <a:rPr lang="en-US"/>
              <a:t>(</a:t>
            </a:r>
            <a:r>
              <a:rPr lang="en-US" i="1"/>
              <a:t>v</a:t>
            </a:r>
            <a:r>
              <a:rPr lang="en-US"/>
              <a:t>) increases as </a:t>
            </a:r>
            <a:r>
              <a:rPr lang="en-US" i="1"/>
              <a:t>v </a:t>
            </a:r>
            <a:r>
              <a:rPr lang="en-US"/>
              <a:t>increases, </a:t>
            </a:r>
            <a:endParaRPr/>
          </a:p>
          <a:p>
            <a:pPr marL="742950" lvl="1" indent="-285750" algn="l" rtl="0">
              <a:spcBef>
                <a:spcPts val="560"/>
              </a:spcBef>
              <a:spcAft>
                <a:spcPts val="0"/>
              </a:spcAft>
              <a:buClr>
                <a:schemeClr val="dk1"/>
              </a:buClr>
              <a:buSzPts val="2800"/>
              <a:buChar char="–"/>
            </a:pPr>
            <a:r>
              <a:rPr lang="en-US"/>
              <a:t>there is a limiting or </a:t>
            </a:r>
            <a:r>
              <a:rPr lang="en-US" i="1"/>
              <a:t>terminal velocity </a:t>
            </a:r>
            <a:r>
              <a:rPr lang="en-US"/>
              <a:t>(speed) </a:t>
            </a:r>
            <a:endParaRPr/>
          </a:p>
          <a:p>
            <a:pPr marL="1143000" lvl="2" indent="-228600" algn="l" rtl="0">
              <a:spcBef>
                <a:spcPts val="480"/>
              </a:spcBef>
              <a:spcAft>
                <a:spcPts val="0"/>
              </a:spcAft>
              <a:buClr>
                <a:schemeClr val="dk1"/>
              </a:buClr>
              <a:buSzPts val="2400"/>
              <a:buChar char="•"/>
            </a:pPr>
            <a:r>
              <a:rPr lang="en-US"/>
              <a:t>the net force on a falling object is zero. </a:t>
            </a:r>
            <a:endParaRPr/>
          </a:p>
          <a:p>
            <a:pPr marL="342900" lvl="0" indent="-342900" algn="l" rtl="0">
              <a:spcBef>
                <a:spcPts val="640"/>
              </a:spcBef>
              <a:spcAft>
                <a:spcPts val="0"/>
              </a:spcAft>
              <a:buClr>
                <a:schemeClr val="dk1"/>
              </a:buClr>
              <a:buSzPts val="3200"/>
              <a:buChar char="•"/>
            </a:pPr>
            <a:r>
              <a:rPr lang="en-US"/>
              <a:t>This terminal speed can be found by setting </a:t>
            </a:r>
            <a:r>
              <a:rPr lang="en-US" i="1"/>
              <a:t>F</a:t>
            </a:r>
            <a:r>
              <a:rPr lang="en-US" i="1" baseline="-25000"/>
              <a:t>d</a:t>
            </a:r>
            <a:r>
              <a:rPr lang="en-US" i="1"/>
              <a:t> </a:t>
            </a:r>
            <a:r>
              <a:rPr lang="en-US"/>
              <a:t>= </a:t>
            </a:r>
            <a:r>
              <a:rPr lang="en-US" i="1"/>
              <a:t>mg </a:t>
            </a:r>
            <a:r>
              <a:rPr lang="en-US"/>
              <a:t>and is given by</a:t>
            </a:r>
            <a:endParaRPr/>
          </a:p>
          <a:p>
            <a:pPr marL="342900" lvl="0" indent="-342900" algn="l" rtl="0">
              <a:spcBef>
                <a:spcPts val="640"/>
              </a:spcBef>
              <a:spcAft>
                <a:spcPts val="0"/>
              </a:spcAft>
              <a:buClr>
                <a:schemeClr val="dk1"/>
              </a:buClr>
              <a:buSzPts val="3200"/>
              <a:buChar char="•"/>
            </a:pPr>
            <a:r>
              <a:rPr lang="en-US" i="1"/>
              <a:t>v</a:t>
            </a:r>
            <a:r>
              <a:rPr lang="en-US" baseline="-25000"/>
              <a:t>1</a:t>
            </a:r>
            <a:r>
              <a:rPr lang="en-US" i="1" baseline="-25000"/>
              <a:t>,t</a:t>
            </a:r>
            <a:r>
              <a:rPr lang="en-US" i="1"/>
              <a:t> </a:t>
            </a:r>
            <a:r>
              <a:rPr lang="en-US"/>
              <a:t>=</a:t>
            </a:r>
            <a:r>
              <a:rPr lang="en-US" i="1"/>
              <a:t>mg/C</a:t>
            </a:r>
            <a:r>
              <a:rPr lang="en-US" baseline="-25000"/>
              <a:t>1</a:t>
            </a:r>
            <a:r>
              <a:rPr lang="en-US"/>
              <a:t> (linear drag)</a:t>
            </a:r>
            <a:endParaRPr/>
          </a:p>
          <a:p>
            <a:pPr marL="342900" lvl="0" indent="-342900" algn="l" rtl="0">
              <a:spcBef>
                <a:spcPts val="640"/>
              </a:spcBef>
              <a:spcAft>
                <a:spcPts val="0"/>
              </a:spcAft>
              <a:buClr>
                <a:schemeClr val="dk1"/>
              </a:buClr>
              <a:buSzPts val="3200"/>
              <a:buChar char="•"/>
            </a:pPr>
            <a:r>
              <a:rPr lang="en-US" i="1"/>
              <a:t>v</a:t>
            </a:r>
            <a:r>
              <a:rPr lang="en-US" baseline="-25000"/>
              <a:t>2</a:t>
            </a:r>
            <a:r>
              <a:rPr lang="en-US" i="1" baseline="-25000"/>
              <a:t>,t</a:t>
            </a:r>
            <a:r>
              <a:rPr lang="en-US" i="1"/>
              <a:t> </a:t>
            </a:r>
            <a:r>
              <a:rPr lang="en-US"/>
              <a:t>=(</a:t>
            </a:r>
            <a:r>
              <a:rPr lang="en-US" i="1"/>
              <a:t>mg/C</a:t>
            </a:r>
            <a:r>
              <a:rPr lang="en-US" baseline="-25000"/>
              <a:t>2</a:t>
            </a:r>
            <a:r>
              <a:rPr lang="en-US"/>
              <a:t>)</a:t>
            </a:r>
            <a:r>
              <a:rPr lang="en-US" baseline="30000"/>
              <a:t>1</a:t>
            </a:r>
            <a:r>
              <a:rPr lang="en-US" i="1" baseline="30000"/>
              <a:t>/</a:t>
            </a:r>
            <a:r>
              <a:rPr lang="en-US" baseline="30000"/>
              <a:t>2</a:t>
            </a:r>
            <a:r>
              <a:rPr lang="en-US" i="1"/>
              <a:t> </a:t>
            </a:r>
            <a:r>
              <a:rPr lang="en-US"/>
              <a:t>(quadratic drag)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70" name="Google Shape;27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write </a:t>
            </a:r>
            <a:r>
              <a:rPr lang="en-US" i="1"/>
              <a:t>F</a:t>
            </a:r>
            <a:r>
              <a:rPr lang="en-US" i="1" baseline="-25000"/>
              <a:t>d</a:t>
            </a:r>
            <a:r>
              <a:rPr lang="en-US" i="1"/>
              <a:t> </a:t>
            </a:r>
            <a:r>
              <a:rPr lang="en-US"/>
              <a:t>in the linear and quadratic cases as</a:t>
            </a:r>
            <a:endParaRPr/>
          </a:p>
          <a:p>
            <a:pPr marL="342900" lvl="0" indent="-342900" algn="l" rtl="0">
              <a:spcBef>
                <a:spcPts val="640"/>
              </a:spcBef>
              <a:spcAft>
                <a:spcPts val="0"/>
              </a:spcAft>
              <a:buClr>
                <a:schemeClr val="dk1"/>
              </a:buClr>
              <a:buSzPts val="3200"/>
              <a:buChar char="•"/>
            </a:pPr>
            <a:r>
              <a:rPr lang="en-US" i="1"/>
              <a:t>F</a:t>
            </a:r>
            <a:r>
              <a:rPr lang="en-US" baseline="-25000"/>
              <a:t>1</a:t>
            </a:r>
            <a:r>
              <a:rPr lang="en-US" i="1" baseline="-25000"/>
              <a:t>,d</a:t>
            </a:r>
            <a:r>
              <a:rPr lang="en-US" i="1"/>
              <a:t> </a:t>
            </a:r>
            <a:r>
              <a:rPr lang="en-US"/>
              <a:t>= </a:t>
            </a:r>
            <a:r>
              <a:rPr lang="en-US" i="1"/>
              <a:t>C</a:t>
            </a:r>
            <a:r>
              <a:rPr lang="en-US" baseline="-25000"/>
              <a:t>1</a:t>
            </a:r>
            <a:r>
              <a:rPr lang="en-US" i="1"/>
              <a:t>v</a:t>
            </a:r>
            <a:r>
              <a:rPr lang="en-US" baseline="-25000"/>
              <a:t>1</a:t>
            </a:r>
            <a:r>
              <a:rPr lang="en-US" i="1" baseline="-25000"/>
              <a:t>,t</a:t>
            </a:r>
            <a:r>
              <a:rPr lang="en-US"/>
              <a:t>( </a:t>
            </a:r>
            <a:r>
              <a:rPr lang="en-US" i="1"/>
              <a:t>v / v</a:t>
            </a:r>
            <a:r>
              <a:rPr lang="en-US" baseline="-25000"/>
              <a:t>1</a:t>
            </a:r>
            <a:r>
              <a:rPr lang="en-US" i="1" baseline="-25000"/>
              <a:t>,t</a:t>
            </a:r>
            <a:r>
              <a:rPr lang="en-US"/>
              <a:t>)= </a:t>
            </a:r>
            <a:r>
              <a:rPr lang="en-US" i="1"/>
              <a:t>mgv/v</a:t>
            </a:r>
            <a:r>
              <a:rPr lang="en-US" baseline="-25000"/>
              <a:t>1</a:t>
            </a:r>
            <a:r>
              <a:rPr lang="en-US" i="1" baseline="-25000"/>
              <a:t>,t</a:t>
            </a:r>
            <a:endParaRPr i="1" baseline="-25000"/>
          </a:p>
          <a:p>
            <a:pPr marL="342900" lvl="0" indent="-342900" algn="l" rtl="0">
              <a:spcBef>
                <a:spcPts val="640"/>
              </a:spcBef>
              <a:spcAft>
                <a:spcPts val="0"/>
              </a:spcAft>
              <a:buClr>
                <a:schemeClr val="dk1"/>
              </a:buClr>
              <a:buSzPts val="3200"/>
              <a:buChar char="•"/>
            </a:pPr>
            <a:r>
              <a:rPr lang="en-US" i="1"/>
              <a:t>F</a:t>
            </a:r>
            <a:r>
              <a:rPr lang="en-US" baseline="-25000"/>
              <a:t>2</a:t>
            </a:r>
            <a:r>
              <a:rPr lang="en-US" i="1" baseline="-25000"/>
              <a:t>,d</a:t>
            </a:r>
            <a:r>
              <a:rPr lang="en-US" i="1"/>
              <a:t> </a:t>
            </a:r>
            <a:r>
              <a:rPr lang="en-US"/>
              <a:t>= </a:t>
            </a:r>
            <a:r>
              <a:rPr lang="en-US" i="1"/>
              <a:t>C</a:t>
            </a:r>
            <a:r>
              <a:rPr lang="en-US" baseline="-25000"/>
              <a:t>2</a:t>
            </a:r>
            <a:r>
              <a:rPr lang="en-US" i="1"/>
              <a:t>v</a:t>
            </a:r>
            <a:r>
              <a:rPr lang="en-US" baseline="-25000"/>
              <a:t>2</a:t>
            </a:r>
            <a:r>
              <a:rPr lang="en-US" i="1" baseline="-25000"/>
              <a:t>,t</a:t>
            </a:r>
            <a:r>
              <a:rPr lang="en-US" baseline="30000"/>
              <a:t>2</a:t>
            </a:r>
            <a:r>
              <a:rPr lang="en-US"/>
              <a:t>( </a:t>
            </a:r>
            <a:r>
              <a:rPr lang="en-US" i="1"/>
              <a:t>v/v</a:t>
            </a:r>
            <a:r>
              <a:rPr lang="en-US" baseline="-25000"/>
              <a:t>2</a:t>
            </a:r>
            <a:r>
              <a:rPr lang="en-US" i="1" baseline="-25000"/>
              <a:t>,t</a:t>
            </a:r>
            <a:r>
              <a:rPr lang="en-US"/>
              <a:t>)</a:t>
            </a:r>
            <a:r>
              <a:rPr lang="en-US" baseline="30000"/>
              <a:t>2</a:t>
            </a:r>
            <a:r>
              <a:rPr lang="en-US"/>
              <a:t>= </a:t>
            </a:r>
            <a:r>
              <a:rPr lang="en-US" i="1"/>
              <a:t>mg</a:t>
            </a:r>
            <a:r>
              <a:rPr lang="en-US"/>
              <a:t>( </a:t>
            </a:r>
            <a:r>
              <a:rPr lang="en-US" i="1"/>
              <a:t>v/v</a:t>
            </a:r>
            <a:r>
              <a:rPr lang="en-US" baseline="-25000"/>
              <a:t>2</a:t>
            </a:r>
            <a:r>
              <a:rPr lang="en-US" i="1" baseline="-25000"/>
              <a:t>,t</a:t>
            </a:r>
            <a:r>
              <a:rPr lang="en-US"/>
              <a:t>)</a:t>
            </a:r>
            <a:r>
              <a:rPr lang="en-US" baseline="30000"/>
              <a:t>2</a:t>
            </a:r>
            <a:endParaRPr baseline="30000"/>
          </a:p>
          <a:p>
            <a:pPr marL="342900" lvl="0" indent="-342900" algn="l" rtl="0">
              <a:spcBef>
                <a:spcPts val="640"/>
              </a:spcBef>
              <a:spcAft>
                <a:spcPts val="0"/>
              </a:spcAft>
              <a:buClr>
                <a:schemeClr val="dk1"/>
              </a:buClr>
              <a:buSzPts val="3200"/>
              <a:buChar char="•"/>
            </a:pPr>
            <a:r>
              <a:rPr lang="en-US"/>
              <a:t>the net force (per unit mass) on a falling object in the convenient forms</a:t>
            </a:r>
            <a:endParaRPr/>
          </a:p>
          <a:p>
            <a:pPr marL="342900" lvl="0" indent="-342900" algn="l" rtl="0">
              <a:spcBef>
                <a:spcPts val="640"/>
              </a:spcBef>
              <a:spcAft>
                <a:spcPts val="0"/>
              </a:spcAft>
              <a:buClr>
                <a:schemeClr val="dk1"/>
              </a:buClr>
              <a:buSzPts val="3200"/>
              <a:buChar char="•"/>
            </a:pPr>
            <a:r>
              <a:rPr lang="en-US" i="1"/>
              <a:t>F</a:t>
            </a:r>
            <a:r>
              <a:rPr lang="en-US" baseline="-25000"/>
              <a:t>1</a:t>
            </a:r>
            <a:r>
              <a:rPr lang="en-US" i="1"/>
              <a:t> (v)/m</a:t>
            </a:r>
            <a:r>
              <a:rPr lang="en-US"/>
              <a:t>= </a:t>
            </a:r>
            <a:r>
              <a:rPr lang="en-US" i="1"/>
              <a:t>-</a:t>
            </a:r>
            <a:r>
              <a:rPr lang="en-US"/>
              <a:t> </a:t>
            </a:r>
            <a:r>
              <a:rPr lang="en-US" i="1"/>
              <a:t>g(1-v/v</a:t>
            </a:r>
            <a:r>
              <a:rPr lang="en-US" baseline="-25000"/>
              <a:t>1</a:t>
            </a:r>
            <a:r>
              <a:rPr lang="en-US" i="1" baseline="-25000"/>
              <a:t>,t</a:t>
            </a:r>
            <a:r>
              <a:rPr lang="en-US" i="1"/>
              <a:t>)</a:t>
            </a:r>
            <a:endParaRPr/>
          </a:p>
          <a:p>
            <a:pPr marL="342900" lvl="0" indent="-342900" algn="l" rtl="0">
              <a:spcBef>
                <a:spcPts val="640"/>
              </a:spcBef>
              <a:spcAft>
                <a:spcPts val="0"/>
              </a:spcAft>
              <a:buClr>
                <a:schemeClr val="dk1"/>
              </a:buClr>
              <a:buSzPts val="3200"/>
              <a:buChar char="•"/>
            </a:pPr>
            <a:r>
              <a:rPr lang="en-US" i="1"/>
              <a:t>F</a:t>
            </a:r>
            <a:r>
              <a:rPr lang="en-US" baseline="-25000"/>
              <a:t>2</a:t>
            </a:r>
            <a:r>
              <a:rPr lang="en-US" i="1"/>
              <a:t> (v)/m</a:t>
            </a:r>
            <a:r>
              <a:rPr lang="en-US"/>
              <a:t>= </a:t>
            </a:r>
            <a:r>
              <a:rPr lang="en-US" i="1"/>
              <a:t>-g(1- </a:t>
            </a:r>
            <a:r>
              <a:rPr lang="en-US"/>
              <a:t> </a:t>
            </a:r>
            <a:r>
              <a:rPr lang="en-US" i="1"/>
              <a:t>v</a:t>
            </a:r>
            <a:r>
              <a:rPr lang="en-US" i="1" baseline="30000"/>
              <a:t>2</a:t>
            </a:r>
            <a:r>
              <a:rPr lang="en-US" i="1"/>
              <a:t>/v</a:t>
            </a:r>
            <a:r>
              <a:rPr lang="en-US" baseline="-25000"/>
              <a:t>2</a:t>
            </a:r>
            <a:r>
              <a:rPr lang="en-US" i="1" baseline="-25000"/>
              <a:t>,t</a:t>
            </a:r>
            <a:r>
              <a:rPr lang="en-US" baseline="30000"/>
              <a:t>2</a:t>
            </a:r>
            <a:r>
              <a:rPr lang="en-US"/>
              <a:t>)</a:t>
            </a:r>
            <a:endParaRPr/>
          </a:p>
          <a:p>
            <a:pPr marL="342900" lvl="0" indent="-139700" algn="l" rtl="0">
              <a:spcBef>
                <a:spcPts val="640"/>
              </a:spcBef>
              <a:spcAft>
                <a:spcPts val="0"/>
              </a:spcAft>
              <a:buClr>
                <a:schemeClr val="dk1"/>
              </a:buClr>
              <a:buSzPts val="3200"/>
              <a:buNone/>
            </a:pPr>
            <a:endParaRPr i="1"/>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76" name="Google Shape;276;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Consider the fall of a pebble of mass </a:t>
            </a:r>
            <a:r>
              <a:rPr lang="en-US" i="1"/>
              <a:t>m </a:t>
            </a:r>
            <a:r>
              <a:rPr lang="en-US"/>
              <a:t>= 10</a:t>
            </a:r>
            <a:r>
              <a:rPr lang="en-US" i="1" baseline="30000"/>
              <a:t>−</a:t>
            </a:r>
            <a:r>
              <a:rPr lang="en-US" baseline="30000"/>
              <a:t>2</a:t>
            </a:r>
            <a:r>
              <a:rPr lang="en-US"/>
              <a:t> kg. </a:t>
            </a:r>
            <a:endParaRPr/>
          </a:p>
          <a:p>
            <a:pPr marL="342900" lvl="0" indent="-342900" algn="l" rtl="0">
              <a:spcBef>
                <a:spcPts val="640"/>
              </a:spcBef>
              <a:spcAft>
                <a:spcPts val="0"/>
              </a:spcAft>
              <a:buClr>
                <a:schemeClr val="dk1"/>
              </a:buClr>
              <a:buSzPts val="3200"/>
              <a:buChar char="•"/>
            </a:pPr>
            <a:r>
              <a:rPr lang="en-US"/>
              <a:t>To a good approximation, the drag force is proportional to </a:t>
            </a:r>
            <a:r>
              <a:rPr lang="en-US" i="1"/>
              <a:t>v</a:t>
            </a:r>
            <a:r>
              <a:rPr lang="en-US" baseline="30000"/>
              <a:t>2</a:t>
            </a:r>
            <a:r>
              <a:rPr lang="en-US"/>
              <a:t>. </a:t>
            </a:r>
            <a:endParaRPr/>
          </a:p>
          <a:p>
            <a:pPr marL="342900" lvl="0" indent="-342900" algn="l" rtl="0">
              <a:spcBef>
                <a:spcPts val="640"/>
              </a:spcBef>
              <a:spcAft>
                <a:spcPts val="0"/>
              </a:spcAft>
              <a:buClr>
                <a:schemeClr val="dk1"/>
              </a:buClr>
              <a:buSzPts val="3200"/>
              <a:buChar char="•"/>
            </a:pPr>
            <a:r>
              <a:rPr lang="en-US"/>
              <a:t>For a spherical pebble of radius 0.01 m, </a:t>
            </a:r>
            <a:r>
              <a:rPr lang="en-US" i="1"/>
              <a:t>C</a:t>
            </a:r>
            <a:r>
              <a:rPr lang="en-US" baseline="-25000"/>
              <a:t>2</a:t>
            </a:r>
            <a:r>
              <a:rPr lang="en-US"/>
              <a:t> is found empirically to be approximately 10</a:t>
            </a:r>
            <a:r>
              <a:rPr lang="en-US" i="1" baseline="30000"/>
              <a:t>−</a:t>
            </a:r>
            <a:r>
              <a:rPr lang="en-US" baseline="30000"/>
              <a:t>2</a:t>
            </a:r>
            <a:r>
              <a:rPr lang="en-US"/>
              <a:t> kg/m. </a:t>
            </a:r>
            <a:endParaRPr/>
          </a:p>
          <a:p>
            <a:pPr marL="342900" lvl="0" indent="-342900" algn="l" rtl="0">
              <a:spcBef>
                <a:spcPts val="640"/>
              </a:spcBef>
              <a:spcAft>
                <a:spcPts val="0"/>
              </a:spcAft>
              <a:buClr>
                <a:schemeClr val="dk1"/>
              </a:buClr>
              <a:buSzPts val="3200"/>
              <a:buChar char="•"/>
            </a:pPr>
            <a:r>
              <a:rPr lang="en-US"/>
              <a:t>The terminal velocity to be about 30 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Two-Dimensional Trajectories</a:t>
            </a:r>
            <a:endParaRPr/>
          </a:p>
        </p:txBody>
      </p:sp>
      <p:sp>
        <p:nvSpPr>
          <p:cNvPr id="282" name="Google Shape;282;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Consider an object of mass </a:t>
            </a:r>
            <a:r>
              <a:rPr lang="en-US" i="1"/>
              <a:t>m </a:t>
            </a:r>
            <a:endParaRPr i="1"/>
          </a:p>
          <a:p>
            <a:pPr marL="742950" lvl="1" indent="-285750" algn="l" rtl="0">
              <a:spcBef>
                <a:spcPts val="518"/>
              </a:spcBef>
              <a:spcAft>
                <a:spcPts val="0"/>
              </a:spcAft>
              <a:buClr>
                <a:schemeClr val="dk1"/>
              </a:buClr>
              <a:buSzPct val="100000"/>
              <a:buChar char="–"/>
            </a:pPr>
            <a:r>
              <a:rPr lang="en-US"/>
              <a:t>whose initial velocity </a:t>
            </a:r>
            <a:r>
              <a:rPr lang="en-US" b="1"/>
              <a:t>v</a:t>
            </a:r>
            <a:r>
              <a:rPr lang="en-US" baseline="-25000"/>
              <a:t>0</a:t>
            </a:r>
            <a:r>
              <a:rPr lang="en-US"/>
              <a:t> is directed at an angle </a:t>
            </a:r>
            <a:r>
              <a:rPr lang="en-US" i="1"/>
              <a:t>θ</a:t>
            </a:r>
            <a:r>
              <a:rPr lang="en-US" baseline="-25000"/>
              <a:t>0</a:t>
            </a:r>
            <a:r>
              <a:rPr lang="en-US"/>
              <a:t> above the horizontal. </a:t>
            </a:r>
            <a:endParaRPr/>
          </a:p>
          <a:p>
            <a:pPr marL="742950" lvl="1" indent="-285750" algn="l" rtl="0">
              <a:spcBef>
                <a:spcPts val="518"/>
              </a:spcBef>
              <a:spcAft>
                <a:spcPts val="0"/>
              </a:spcAft>
              <a:buClr>
                <a:schemeClr val="dk1"/>
              </a:buClr>
              <a:buSzPct val="100000"/>
              <a:buChar char="–"/>
            </a:pPr>
            <a:r>
              <a:rPr lang="en-US"/>
              <a:t>The particle is subjected to gravitational and drag forces of magnitude </a:t>
            </a:r>
            <a:r>
              <a:rPr lang="en-US" i="1"/>
              <a:t>mg </a:t>
            </a:r>
            <a:r>
              <a:rPr lang="en-US"/>
              <a:t>and </a:t>
            </a:r>
            <a:r>
              <a:rPr lang="en-US" i="1"/>
              <a:t>F</a:t>
            </a:r>
            <a:r>
              <a:rPr lang="en-US" i="1" baseline="-25000"/>
              <a:t>d</a:t>
            </a:r>
            <a:r>
              <a:rPr lang="en-US"/>
              <a:t>; </a:t>
            </a:r>
            <a:endParaRPr/>
          </a:p>
          <a:p>
            <a:pPr marL="742950" lvl="1" indent="-285750" algn="l" rtl="0">
              <a:spcBef>
                <a:spcPts val="518"/>
              </a:spcBef>
              <a:spcAft>
                <a:spcPts val="0"/>
              </a:spcAft>
              <a:buClr>
                <a:schemeClr val="dk1"/>
              </a:buClr>
              <a:buSzPct val="100000"/>
              <a:buChar char="–"/>
            </a:pPr>
            <a:r>
              <a:rPr lang="en-US"/>
              <a:t>the direction of the drag force is opposite to </a:t>
            </a:r>
            <a:r>
              <a:rPr lang="en-US" b="1"/>
              <a:t>v</a:t>
            </a:r>
            <a:r>
              <a:rPr lang="en-US"/>
              <a:t>.</a:t>
            </a:r>
            <a:endParaRPr/>
          </a:p>
          <a:p>
            <a:pPr marL="342900" lvl="0" indent="-342900" algn="l" rtl="0">
              <a:spcBef>
                <a:spcPts val="592"/>
              </a:spcBef>
              <a:spcAft>
                <a:spcPts val="0"/>
              </a:spcAft>
              <a:buClr>
                <a:schemeClr val="dk1"/>
              </a:buClr>
              <a:buSzPct val="100000"/>
              <a:buChar char="•"/>
            </a:pPr>
            <a:r>
              <a:rPr lang="en-US"/>
              <a:t>Newton’s equations of motion for the </a:t>
            </a:r>
            <a:r>
              <a:rPr lang="en-US" i="1"/>
              <a:t>x </a:t>
            </a:r>
            <a:r>
              <a:rPr lang="en-US"/>
              <a:t>and </a:t>
            </a:r>
            <a:r>
              <a:rPr lang="en-US" i="1"/>
              <a:t>y </a:t>
            </a:r>
            <a:r>
              <a:rPr lang="en-US"/>
              <a:t>components of the motion can be written as</a:t>
            </a:r>
            <a:endParaRPr/>
          </a:p>
          <a:p>
            <a:pPr marL="342900" lvl="0" indent="-342900" algn="l" rtl="0">
              <a:spcBef>
                <a:spcPts val="592"/>
              </a:spcBef>
              <a:spcAft>
                <a:spcPts val="0"/>
              </a:spcAft>
              <a:buClr>
                <a:schemeClr val="dk1"/>
              </a:buClr>
              <a:buSzPct val="100000"/>
              <a:buChar char="•"/>
            </a:pPr>
            <a:r>
              <a:rPr lang="en-US" i="1"/>
              <a:t>m dv</a:t>
            </a:r>
            <a:r>
              <a:rPr lang="en-US" i="1" baseline="-25000"/>
              <a:t>x</a:t>
            </a:r>
            <a:r>
              <a:rPr lang="en-US" i="1"/>
              <a:t>/dt</a:t>
            </a:r>
            <a:r>
              <a:rPr lang="en-US"/>
              <a:t>= </a:t>
            </a:r>
            <a:r>
              <a:rPr lang="en-US" i="1"/>
              <a:t>-F</a:t>
            </a:r>
            <a:r>
              <a:rPr lang="en-US" i="1" baseline="-25000"/>
              <a:t>d</a:t>
            </a:r>
            <a:r>
              <a:rPr lang="en-US" i="1"/>
              <a:t> </a:t>
            </a:r>
            <a:r>
              <a:rPr lang="en-US"/>
              <a:t>cos </a:t>
            </a:r>
            <a:r>
              <a:rPr lang="en-US" i="1"/>
              <a:t>θ </a:t>
            </a:r>
            <a:endParaRPr/>
          </a:p>
          <a:p>
            <a:pPr marL="342900" lvl="0" indent="-342900" algn="l" rtl="0">
              <a:spcBef>
                <a:spcPts val="592"/>
              </a:spcBef>
              <a:spcAft>
                <a:spcPts val="0"/>
              </a:spcAft>
              <a:buClr>
                <a:schemeClr val="dk1"/>
              </a:buClr>
              <a:buSzPct val="100000"/>
              <a:buChar char="•"/>
            </a:pPr>
            <a:r>
              <a:rPr lang="en-US" i="1"/>
              <a:t>m dv</a:t>
            </a:r>
            <a:r>
              <a:rPr lang="en-US" i="1" baseline="-25000"/>
              <a:t>y</a:t>
            </a:r>
            <a:r>
              <a:rPr lang="en-US" i="1"/>
              <a:t>/dt</a:t>
            </a:r>
            <a:r>
              <a:rPr lang="en-US"/>
              <a:t>= -</a:t>
            </a:r>
            <a:r>
              <a:rPr lang="en-US" i="1"/>
              <a:t>mg -F</a:t>
            </a:r>
            <a:r>
              <a:rPr lang="en-US" i="1" baseline="-25000"/>
              <a:t>d</a:t>
            </a:r>
            <a:r>
              <a:rPr lang="en-US" i="1"/>
              <a:t> </a:t>
            </a:r>
            <a:r>
              <a:rPr lang="en-US"/>
              <a:t>sin </a:t>
            </a:r>
            <a:r>
              <a:rPr lang="en-US" i="1"/>
              <a:t>θ.</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88" name="Google Shape;28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For example, let us maximize the range of a round steel ball of radius 4 cm. </a:t>
            </a:r>
            <a:endParaRPr/>
          </a:p>
          <a:p>
            <a:pPr marL="342900" lvl="0" indent="-342900" algn="l" rtl="0">
              <a:spcBef>
                <a:spcPts val="640"/>
              </a:spcBef>
              <a:spcAft>
                <a:spcPts val="0"/>
              </a:spcAft>
              <a:buClr>
                <a:schemeClr val="dk1"/>
              </a:buClr>
              <a:buSzPts val="3200"/>
              <a:buChar char="•"/>
            </a:pPr>
            <a:r>
              <a:rPr lang="en-US"/>
              <a:t>A reasonable assumption for a steel ball of this size and typical speed is that </a:t>
            </a:r>
            <a:r>
              <a:rPr lang="en-US" i="1"/>
              <a:t>F</a:t>
            </a:r>
            <a:r>
              <a:rPr lang="en-US" i="1" baseline="-25000"/>
              <a:t>d</a:t>
            </a:r>
            <a:r>
              <a:rPr lang="en-US" i="1"/>
              <a:t> </a:t>
            </a:r>
            <a:r>
              <a:rPr lang="en-US"/>
              <a:t>= </a:t>
            </a:r>
            <a:r>
              <a:rPr lang="en-US" i="1"/>
              <a:t>C</a:t>
            </a:r>
            <a:r>
              <a:rPr lang="en-US" baseline="-25000"/>
              <a:t>2</a:t>
            </a:r>
            <a:r>
              <a:rPr lang="en-US" i="1"/>
              <a:t>v</a:t>
            </a:r>
            <a:r>
              <a:rPr lang="en-US" baseline="30000"/>
              <a:t>2</a:t>
            </a:r>
            <a:r>
              <a:rPr lang="en-US"/>
              <a:t>. </a:t>
            </a:r>
            <a:endParaRPr/>
          </a:p>
          <a:p>
            <a:pPr marL="342900" lvl="0" indent="-342900" algn="l" rtl="0">
              <a:spcBef>
                <a:spcPts val="640"/>
              </a:spcBef>
              <a:spcAft>
                <a:spcPts val="0"/>
              </a:spcAft>
              <a:buClr>
                <a:schemeClr val="dk1"/>
              </a:buClr>
              <a:buSzPts val="3200"/>
              <a:buChar char="•"/>
            </a:pPr>
            <a:r>
              <a:rPr lang="en-US"/>
              <a:t>Because </a:t>
            </a:r>
            <a:r>
              <a:rPr lang="en-US" i="1"/>
              <a:t>v</a:t>
            </a:r>
            <a:r>
              <a:rPr lang="en-US" i="1" baseline="-25000"/>
              <a:t>x</a:t>
            </a:r>
            <a:r>
              <a:rPr lang="en-US" i="1"/>
              <a:t> </a:t>
            </a:r>
            <a:r>
              <a:rPr lang="en-US"/>
              <a:t>= </a:t>
            </a:r>
            <a:r>
              <a:rPr lang="en-US" i="1"/>
              <a:t>v </a:t>
            </a:r>
            <a:r>
              <a:rPr lang="en-US"/>
              <a:t>cos </a:t>
            </a:r>
            <a:r>
              <a:rPr lang="en-US" i="1"/>
              <a:t>θ </a:t>
            </a:r>
            <a:r>
              <a:rPr lang="en-US"/>
              <a:t>and </a:t>
            </a:r>
            <a:r>
              <a:rPr lang="en-US" i="1"/>
              <a:t>v</a:t>
            </a:r>
            <a:r>
              <a:rPr lang="en-US" i="1" baseline="-25000"/>
              <a:t>y</a:t>
            </a:r>
            <a:r>
              <a:rPr lang="en-US" i="1"/>
              <a:t> </a:t>
            </a:r>
            <a:r>
              <a:rPr lang="en-US"/>
              <a:t>= </a:t>
            </a:r>
            <a:r>
              <a:rPr lang="en-US" i="1"/>
              <a:t>v </a:t>
            </a:r>
            <a:r>
              <a:rPr lang="en-US"/>
              <a:t>sin </a:t>
            </a:r>
            <a:r>
              <a:rPr lang="en-US" i="1"/>
              <a:t>θ</a:t>
            </a:r>
            <a:r>
              <a:rPr lang="en-US"/>
              <a:t>, </a:t>
            </a:r>
            <a:endParaRPr/>
          </a:p>
          <a:p>
            <a:pPr marL="342900" lvl="0" indent="-342900" algn="l" rtl="0">
              <a:spcBef>
                <a:spcPts val="640"/>
              </a:spcBef>
              <a:spcAft>
                <a:spcPts val="0"/>
              </a:spcAft>
              <a:buClr>
                <a:schemeClr val="dk1"/>
              </a:buClr>
              <a:buSzPts val="3200"/>
              <a:buChar char="•"/>
            </a:pPr>
            <a:r>
              <a:rPr lang="en-US"/>
              <a:t>we can rewrite the equations in last page as</a:t>
            </a:r>
            <a:endParaRPr/>
          </a:p>
          <a:p>
            <a:pPr marL="342900" lvl="0" indent="-342900" algn="l" rtl="0">
              <a:spcBef>
                <a:spcPts val="640"/>
              </a:spcBef>
              <a:spcAft>
                <a:spcPts val="0"/>
              </a:spcAft>
              <a:buClr>
                <a:schemeClr val="dk1"/>
              </a:buClr>
              <a:buSzPts val="3200"/>
              <a:buChar char="•"/>
            </a:pPr>
            <a:r>
              <a:rPr lang="en-US" i="1"/>
              <a:t>m dv</a:t>
            </a:r>
            <a:r>
              <a:rPr lang="en-US" i="1" baseline="-25000"/>
              <a:t>x</a:t>
            </a:r>
            <a:r>
              <a:rPr lang="en-US" i="1"/>
              <a:t>/dt </a:t>
            </a:r>
            <a:r>
              <a:rPr lang="en-US"/>
              <a:t>= -</a:t>
            </a:r>
            <a:r>
              <a:rPr lang="en-US" i="1"/>
              <a:t>C</a:t>
            </a:r>
            <a:r>
              <a:rPr lang="en-US" baseline="-25000"/>
              <a:t>2</a:t>
            </a:r>
            <a:r>
              <a:rPr lang="en-US" i="1"/>
              <a:t>vv</a:t>
            </a:r>
            <a:r>
              <a:rPr lang="en-US" i="1" baseline="-25000"/>
              <a:t>x</a:t>
            </a:r>
            <a:r>
              <a:rPr lang="en-US" i="1"/>
              <a:t> </a:t>
            </a:r>
            <a:endParaRPr/>
          </a:p>
          <a:p>
            <a:pPr marL="342900" lvl="0" indent="-342900" algn="l" rtl="0">
              <a:spcBef>
                <a:spcPts val="640"/>
              </a:spcBef>
              <a:spcAft>
                <a:spcPts val="0"/>
              </a:spcAft>
              <a:buClr>
                <a:schemeClr val="dk1"/>
              </a:buClr>
              <a:buSzPts val="3200"/>
              <a:buChar char="•"/>
            </a:pPr>
            <a:r>
              <a:rPr lang="en-US" i="1"/>
              <a:t>m dv</a:t>
            </a:r>
            <a:r>
              <a:rPr lang="en-US" i="1" baseline="-25000"/>
              <a:t>y</a:t>
            </a:r>
            <a:r>
              <a:rPr lang="en-US" i="1"/>
              <a:t>/dt </a:t>
            </a:r>
            <a:r>
              <a:rPr lang="en-US"/>
              <a:t>= -</a:t>
            </a:r>
            <a:r>
              <a:rPr lang="en-US" i="1"/>
              <a:t>mg - C </a:t>
            </a:r>
            <a:r>
              <a:rPr lang="en-US" baseline="-25000"/>
              <a:t>2</a:t>
            </a:r>
            <a:r>
              <a:rPr lang="en-US" i="1"/>
              <a:t>vv</a:t>
            </a:r>
            <a:r>
              <a:rPr lang="en-US" i="1" baseline="-25000"/>
              <a:t>y</a:t>
            </a:r>
            <a:r>
              <a:rPr lang="en-US" i="1"/>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 Decay processes</a:t>
            </a:r>
            <a:endParaRPr/>
          </a:p>
        </p:txBody>
      </p:sp>
      <p:sp>
        <p:nvSpPr>
          <p:cNvPr id="294" name="Google Shape;294;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dirty="0"/>
              <a:t>The power of mathematics when applied to physics:</a:t>
            </a:r>
            <a:endParaRPr dirty="0"/>
          </a:p>
          <a:p>
            <a:pPr marL="742950" lvl="1" indent="-285750" algn="l" rtl="0">
              <a:spcBef>
                <a:spcPts val="476"/>
              </a:spcBef>
              <a:spcAft>
                <a:spcPts val="0"/>
              </a:spcAft>
              <a:buClr>
                <a:schemeClr val="dk1"/>
              </a:buClr>
              <a:buSzPct val="100000"/>
              <a:buChar char="–"/>
            </a:pPr>
            <a:r>
              <a:rPr lang="en-US" dirty="0"/>
              <a:t> seemingly unrelated problems frequently have the same mathematical formulation. </a:t>
            </a:r>
            <a:endParaRPr dirty="0"/>
          </a:p>
          <a:p>
            <a:pPr marL="342900" lvl="0" indent="-342900" algn="l" rtl="0">
              <a:spcBef>
                <a:spcPts val="544"/>
              </a:spcBef>
              <a:spcAft>
                <a:spcPts val="0"/>
              </a:spcAft>
              <a:buClr>
                <a:schemeClr val="dk1"/>
              </a:buClr>
              <a:buSzPct val="100000"/>
              <a:buChar char="•"/>
            </a:pPr>
            <a:r>
              <a:rPr lang="en-US" dirty="0"/>
              <a:t>Hence, if we can solve one problem, we can solve other problems that might appear to be unrelated. </a:t>
            </a:r>
            <a:endParaRPr dirty="0"/>
          </a:p>
          <a:p>
            <a:pPr marL="342900" lvl="0" indent="-342900" algn="l" rtl="0">
              <a:spcBef>
                <a:spcPts val="544"/>
              </a:spcBef>
              <a:spcAft>
                <a:spcPts val="0"/>
              </a:spcAft>
              <a:buClr>
                <a:schemeClr val="dk1"/>
              </a:buClr>
              <a:buSzPct val="100000"/>
              <a:buChar char="•"/>
            </a:pPr>
            <a:r>
              <a:rPr lang="en-US" dirty="0"/>
              <a:t>For example, the growth of bacteria, the cooling of a cup of hot water, the charging of a capacitor in a RC circuit, and nuclear decay all can be formulated in terms of equivalent differential equations.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00" name="Google Shape;300;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00000"/>
              <a:buChar char="•"/>
            </a:pPr>
            <a:r>
              <a:rPr lang="en-US"/>
              <a:t>Consider a large number of radioactive nuclei.</a:t>
            </a:r>
            <a:endParaRPr/>
          </a:p>
          <a:p>
            <a:pPr marL="342900" lvl="0" indent="-342900" algn="l" rtl="0">
              <a:spcBef>
                <a:spcPts val="592"/>
              </a:spcBef>
              <a:spcAft>
                <a:spcPts val="0"/>
              </a:spcAft>
              <a:buClr>
                <a:schemeClr val="dk1"/>
              </a:buClr>
              <a:buSzPct val="100000"/>
              <a:buChar char="•"/>
            </a:pPr>
            <a:r>
              <a:rPr lang="en-US"/>
              <a:t>Although the number of nuclei is discrete, </a:t>
            </a:r>
            <a:endParaRPr/>
          </a:p>
          <a:p>
            <a:pPr marL="742950" lvl="1" indent="-285750" algn="l" rtl="0">
              <a:spcBef>
                <a:spcPts val="518"/>
              </a:spcBef>
              <a:spcAft>
                <a:spcPts val="0"/>
              </a:spcAft>
              <a:buClr>
                <a:schemeClr val="dk1"/>
              </a:buClr>
              <a:buSzPct val="100000"/>
              <a:buChar char="–"/>
            </a:pPr>
            <a:r>
              <a:rPr lang="en-US"/>
              <a:t>we often may treat this number as a continuous variable because the number of nuclei is very large.</a:t>
            </a:r>
            <a:endParaRPr/>
          </a:p>
          <a:p>
            <a:pPr marL="342900" lvl="0" indent="-342900" algn="l" rtl="0">
              <a:spcBef>
                <a:spcPts val="592"/>
              </a:spcBef>
              <a:spcAft>
                <a:spcPts val="0"/>
              </a:spcAft>
              <a:buClr>
                <a:schemeClr val="dk1"/>
              </a:buClr>
              <a:buSzPct val="100000"/>
              <a:buChar char="•"/>
            </a:pPr>
            <a:r>
              <a:rPr lang="en-US"/>
              <a:t>In this case the law of radioactive decay </a:t>
            </a:r>
            <a:endParaRPr/>
          </a:p>
          <a:p>
            <a:pPr marL="742950" lvl="1" indent="-285750" algn="l" rtl="0">
              <a:spcBef>
                <a:spcPts val="518"/>
              </a:spcBef>
              <a:spcAft>
                <a:spcPts val="0"/>
              </a:spcAft>
              <a:buClr>
                <a:schemeClr val="dk1"/>
              </a:buClr>
              <a:buSzPct val="100000"/>
              <a:buChar char="–"/>
            </a:pPr>
            <a:r>
              <a:rPr lang="en-US"/>
              <a:t>the rate of decay is proportional to the number of nuclei. </a:t>
            </a:r>
            <a:endParaRPr/>
          </a:p>
          <a:p>
            <a:pPr marL="342900" lvl="0" indent="-342900" algn="l" rtl="0">
              <a:spcBef>
                <a:spcPts val="592"/>
              </a:spcBef>
              <a:spcAft>
                <a:spcPts val="0"/>
              </a:spcAft>
              <a:buClr>
                <a:schemeClr val="dk1"/>
              </a:buClr>
              <a:buSzPct val="100000"/>
              <a:buChar char="•"/>
            </a:pPr>
            <a:r>
              <a:rPr lang="en-US"/>
              <a:t>Thus we can write</a:t>
            </a:r>
            <a:endParaRPr/>
          </a:p>
          <a:p>
            <a:pPr marL="342900" lvl="0" indent="-342900" algn="l" rtl="0">
              <a:spcBef>
                <a:spcPts val="592"/>
              </a:spcBef>
              <a:spcAft>
                <a:spcPts val="0"/>
              </a:spcAft>
              <a:buClr>
                <a:schemeClr val="dk1"/>
              </a:buClr>
              <a:buSzPct val="100000"/>
              <a:buChar char="•"/>
            </a:pPr>
            <a:r>
              <a:rPr lang="en-US" i="1"/>
              <a:t>dN/dt</a:t>
            </a:r>
            <a:r>
              <a:rPr lang="en-US"/>
              <a:t>= </a:t>
            </a:r>
            <a:r>
              <a:rPr lang="en-US" i="1"/>
              <a:t>-λN,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01" name="Google Shape;20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Euler-Richardson algorithm:</a:t>
            </a:r>
            <a:endParaRPr i="1"/>
          </a:p>
          <a:p>
            <a:pPr marL="342900" lvl="0" indent="-342900" algn="l" rtl="0">
              <a:spcBef>
                <a:spcPts val="640"/>
              </a:spcBef>
              <a:spcAft>
                <a:spcPts val="0"/>
              </a:spcAft>
              <a:buClr>
                <a:schemeClr val="dk1"/>
              </a:buClr>
              <a:buSzPts val="3200"/>
              <a:buChar char="•"/>
            </a:pPr>
            <a:r>
              <a:rPr lang="en-US" i="1"/>
              <a:t>a</a:t>
            </a:r>
            <a:r>
              <a:rPr lang="en-US" i="1" baseline="-25000"/>
              <a:t>n</a:t>
            </a:r>
            <a:r>
              <a:rPr lang="en-US" i="1"/>
              <a:t> </a:t>
            </a:r>
            <a:r>
              <a:rPr lang="en-US"/>
              <a:t>= </a:t>
            </a:r>
            <a:r>
              <a:rPr lang="en-US" i="1"/>
              <a:t>F</a:t>
            </a:r>
            <a:r>
              <a:rPr lang="en-US"/>
              <a:t>(</a:t>
            </a:r>
            <a:r>
              <a:rPr lang="en-US" i="1"/>
              <a:t>y</a:t>
            </a:r>
            <a:r>
              <a:rPr lang="en-US" i="1" baseline="-25000"/>
              <a:t>n</a:t>
            </a:r>
            <a:r>
              <a:rPr lang="en-US" i="1"/>
              <a:t>, v</a:t>
            </a:r>
            <a:r>
              <a:rPr lang="en-US" i="1" baseline="-25000"/>
              <a:t>n</a:t>
            </a:r>
            <a:r>
              <a:rPr lang="en-US" i="1"/>
              <a:t>, t</a:t>
            </a:r>
            <a:r>
              <a:rPr lang="en-US" i="1" baseline="-25000"/>
              <a:t>n</a:t>
            </a:r>
            <a:r>
              <a:rPr lang="en-US"/>
              <a:t>)</a:t>
            </a:r>
            <a:r>
              <a:rPr lang="en-US" i="1"/>
              <a:t>/m</a:t>
            </a:r>
            <a:endParaRPr/>
          </a:p>
          <a:p>
            <a:pPr marL="342900" lvl="0" indent="-342900" algn="l" rtl="0">
              <a:spcBef>
                <a:spcPts val="640"/>
              </a:spcBef>
              <a:spcAft>
                <a:spcPts val="0"/>
              </a:spcAft>
              <a:buClr>
                <a:schemeClr val="dk1"/>
              </a:buClr>
              <a:buSzPts val="3200"/>
              <a:buChar char="•"/>
            </a:pPr>
            <a:r>
              <a:rPr lang="en-US" i="1"/>
              <a:t>v</a:t>
            </a:r>
            <a:r>
              <a:rPr lang="en-US" baseline="-25000"/>
              <a:t>mid</a:t>
            </a:r>
            <a:r>
              <a:rPr lang="en-US"/>
              <a:t> = </a:t>
            </a:r>
            <a:r>
              <a:rPr lang="en-US" i="1"/>
              <a:t>v</a:t>
            </a:r>
            <a:r>
              <a:rPr lang="en-US" i="1" baseline="-25000"/>
              <a:t>n</a:t>
            </a:r>
            <a:r>
              <a:rPr lang="en-US" i="1"/>
              <a:t> </a:t>
            </a:r>
            <a:r>
              <a:rPr lang="en-US"/>
              <a:t>+1/2 </a:t>
            </a:r>
            <a:r>
              <a:rPr lang="en-US" i="1"/>
              <a:t>a</a:t>
            </a:r>
            <a:r>
              <a:rPr lang="en-US" i="1" baseline="-25000"/>
              <a:t>n</a:t>
            </a:r>
            <a:r>
              <a:rPr lang="en-US"/>
              <a:t>Δ</a:t>
            </a:r>
            <a:r>
              <a:rPr lang="en-US" i="1"/>
              <a:t>t</a:t>
            </a:r>
            <a:endParaRPr/>
          </a:p>
          <a:p>
            <a:pPr marL="342900" lvl="0" indent="-342900" algn="l" rtl="0">
              <a:spcBef>
                <a:spcPts val="640"/>
              </a:spcBef>
              <a:spcAft>
                <a:spcPts val="0"/>
              </a:spcAft>
              <a:buClr>
                <a:schemeClr val="dk1"/>
              </a:buClr>
              <a:buSzPts val="3200"/>
              <a:buChar char="•"/>
            </a:pPr>
            <a:r>
              <a:rPr lang="en-US" i="1"/>
              <a:t>y</a:t>
            </a:r>
            <a:r>
              <a:rPr lang="en-US" baseline="-25000"/>
              <a:t>mid</a:t>
            </a:r>
            <a:r>
              <a:rPr lang="en-US"/>
              <a:t> = </a:t>
            </a:r>
            <a:r>
              <a:rPr lang="en-US" i="1"/>
              <a:t>y</a:t>
            </a:r>
            <a:r>
              <a:rPr lang="en-US" i="1" baseline="-25000"/>
              <a:t>n</a:t>
            </a:r>
            <a:r>
              <a:rPr lang="en-US" i="1"/>
              <a:t> </a:t>
            </a:r>
            <a:r>
              <a:rPr lang="en-US"/>
              <a:t>+1/2 </a:t>
            </a:r>
            <a:r>
              <a:rPr lang="en-US" i="1"/>
              <a:t>v</a:t>
            </a:r>
            <a:r>
              <a:rPr lang="en-US" i="1" baseline="-25000"/>
              <a:t>n</a:t>
            </a:r>
            <a:r>
              <a:rPr lang="en-US"/>
              <a:t>Δ</a:t>
            </a:r>
            <a:r>
              <a:rPr lang="en-US" i="1"/>
              <a:t>t</a:t>
            </a:r>
            <a:endParaRPr/>
          </a:p>
          <a:p>
            <a:pPr marL="342900" lvl="0" indent="-342900" algn="l" rtl="0">
              <a:spcBef>
                <a:spcPts val="640"/>
              </a:spcBef>
              <a:spcAft>
                <a:spcPts val="0"/>
              </a:spcAft>
              <a:buClr>
                <a:schemeClr val="dk1"/>
              </a:buClr>
              <a:buSzPts val="3200"/>
              <a:buChar char="•"/>
            </a:pPr>
            <a:r>
              <a:rPr lang="en-US" i="1"/>
              <a:t>a</a:t>
            </a:r>
            <a:r>
              <a:rPr lang="en-US" baseline="-25000"/>
              <a:t>mid</a:t>
            </a:r>
            <a:r>
              <a:rPr lang="en-US"/>
              <a:t> = </a:t>
            </a:r>
            <a:r>
              <a:rPr lang="en-US" i="1"/>
              <a:t>F</a:t>
            </a:r>
            <a:r>
              <a:rPr lang="en-US"/>
              <a:t>(</a:t>
            </a:r>
            <a:r>
              <a:rPr lang="en-US" i="1"/>
              <a:t>y</a:t>
            </a:r>
            <a:r>
              <a:rPr lang="en-US" baseline="-25000"/>
              <a:t>mid</a:t>
            </a:r>
            <a:r>
              <a:rPr lang="en-US" i="1"/>
              <a:t>, v</a:t>
            </a:r>
            <a:r>
              <a:rPr lang="en-US" baseline="-25000"/>
              <a:t>mid</a:t>
            </a:r>
            <a:r>
              <a:rPr lang="en-US" i="1"/>
              <a:t>, t </a:t>
            </a:r>
            <a:r>
              <a:rPr lang="en-US"/>
              <a:t>+1/2 Δ</a:t>
            </a:r>
            <a:r>
              <a:rPr lang="en-US" i="1"/>
              <a:t>t</a:t>
            </a:r>
            <a:r>
              <a:rPr lang="en-US"/>
              <a:t>)</a:t>
            </a:r>
            <a:r>
              <a:rPr lang="en-US" i="1"/>
              <a:t>/m,</a:t>
            </a:r>
            <a:endParaRPr/>
          </a:p>
          <a:p>
            <a:pPr marL="342900" lvl="0" indent="-342900" algn="l" rtl="0">
              <a:spcBef>
                <a:spcPts val="640"/>
              </a:spcBef>
              <a:spcAft>
                <a:spcPts val="0"/>
              </a:spcAft>
              <a:buClr>
                <a:schemeClr val="dk1"/>
              </a:buClr>
              <a:buSzPts val="3200"/>
              <a:buChar char="•"/>
            </a:pPr>
            <a:r>
              <a:rPr lang="en-US" i="1"/>
              <a:t>v</a:t>
            </a:r>
            <a:r>
              <a:rPr lang="en-US" i="1" baseline="-25000"/>
              <a:t>n</a:t>
            </a:r>
            <a:r>
              <a:rPr lang="en-US" baseline="-25000"/>
              <a:t>+1</a:t>
            </a:r>
            <a:r>
              <a:rPr lang="en-US"/>
              <a:t> = </a:t>
            </a:r>
            <a:r>
              <a:rPr lang="en-US" i="1"/>
              <a:t>v</a:t>
            </a:r>
            <a:r>
              <a:rPr lang="en-US" i="1" baseline="-25000"/>
              <a:t>n</a:t>
            </a:r>
            <a:r>
              <a:rPr lang="en-US" i="1"/>
              <a:t> </a:t>
            </a:r>
            <a:r>
              <a:rPr lang="en-US"/>
              <a:t>+ </a:t>
            </a:r>
            <a:r>
              <a:rPr lang="en-US" i="1"/>
              <a:t>a</a:t>
            </a:r>
            <a:r>
              <a:rPr lang="en-US" baseline="-25000"/>
              <a:t>mid</a:t>
            </a:r>
            <a:r>
              <a:rPr lang="en-US"/>
              <a:t>Δ</a:t>
            </a:r>
            <a:r>
              <a:rPr lang="en-US" i="1"/>
              <a:t>t</a:t>
            </a:r>
            <a:endParaRPr/>
          </a:p>
          <a:p>
            <a:pPr marL="342900" lvl="0" indent="-342900" algn="l" rtl="0">
              <a:spcBef>
                <a:spcPts val="640"/>
              </a:spcBef>
              <a:spcAft>
                <a:spcPts val="0"/>
              </a:spcAft>
              <a:buClr>
                <a:schemeClr val="dk1"/>
              </a:buClr>
              <a:buSzPts val="3200"/>
              <a:buChar char="•"/>
            </a:pPr>
            <a:r>
              <a:rPr lang="en-US" i="1"/>
              <a:t>y</a:t>
            </a:r>
            <a:r>
              <a:rPr lang="en-US" i="1" baseline="-25000"/>
              <a:t>n</a:t>
            </a:r>
            <a:r>
              <a:rPr lang="en-US" baseline="-25000"/>
              <a:t>+1</a:t>
            </a:r>
            <a:r>
              <a:rPr lang="en-US"/>
              <a:t> = </a:t>
            </a:r>
            <a:r>
              <a:rPr lang="en-US" i="1"/>
              <a:t>y</a:t>
            </a:r>
            <a:r>
              <a:rPr lang="en-US" i="1" baseline="-25000"/>
              <a:t>n</a:t>
            </a:r>
            <a:r>
              <a:rPr lang="en-US" i="1"/>
              <a:t> </a:t>
            </a:r>
            <a:r>
              <a:rPr lang="en-US"/>
              <a:t>+ </a:t>
            </a:r>
            <a:r>
              <a:rPr lang="en-US" i="1"/>
              <a:t>v</a:t>
            </a:r>
            <a:r>
              <a:rPr lang="en-US" baseline="-25000"/>
              <a:t>mid</a:t>
            </a:r>
            <a:r>
              <a:rPr lang="en-US"/>
              <a:t>Δ</a:t>
            </a:r>
            <a:r>
              <a:rPr lang="en-US" i="1"/>
              <a:t>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06" name="Google Shape;306;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i="1"/>
              <a:t>dN/dt</a:t>
            </a:r>
            <a:r>
              <a:rPr lang="en-US"/>
              <a:t>= </a:t>
            </a:r>
            <a:r>
              <a:rPr lang="en-US" i="1"/>
              <a:t>-λN,</a:t>
            </a:r>
            <a:endParaRPr/>
          </a:p>
          <a:p>
            <a:pPr marL="742950" lvl="1" indent="-285750" algn="l" rtl="0">
              <a:spcBef>
                <a:spcPts val="560"/>
              </a:spcBef>
              <a:spcAft>
                <a:spcPts val="0"/>
              </a:spcAft>
              <a:buClr>
                <a:schemeClr val="dk1"/>
              </a:buClr>
              <a:buSzPts val="2800"/>
              <a:buChar char="–"/>
            </a:pPr>
            <a:r>
              <a:rPr lang="en-US"/>
              <a:t>where </a:t>
            </a:r>
            <a:r>
              <a:rPr lang="en-US" i="1"/>
              <a:t>N </a:t>
            </a:r>
            <a:r>
              <a:rPr lang="en-US"/>
              <a:t>is the number of nuclei and </a:t>
            </a:r>
            <a:r>
              <a:rPr lang="en-US" i="1"/>
              <a:t>λ </a:t>
            </a:r>
            <a:r>
              <a:rPr lang="en-US"/>
              <a:t>is the decay constant. </a:t>
            </a:r>
            <a:endParaRPr/>
          </a:p>
          <a:p>
            <a:pPr marL="342900" lvl="0" indent="-342900" algn="l" rtl="0">
              <a:spcBef>
                <a:spcPts val="640"/>
              </a:spcBef>
              <a:spcAft>
                <a:spcPts val="0"/>
              </a:spcAft>
              <a:buClr>
                <a:schemeClr val="dk1"/>
              </a:buClr>
              <a:buSzPts val="3200"/>
              <a:buChar char="•"/>
            </a:pPr>
            <a:r>
              <a:rPr lang="en-US"/>
              <a:t>Of course, we do not need to use a computer to solve this decay equation, </a:t>
            </a:r>
            <a:endParaRPr/>
          </a:p>
          <a:p>
            <a:pPr marL="742950" lvl="1" indent="-285750" algn="l" rtl="0">
              <a:spcBef>
                <a:spcPts val="560"/>
              </a:spcBef>
              <a:spcAft>
                <a:spcPts val="0"/>
              </a:spcAft>
              <a:buClr>
                <a:schemeClr val="dk1"/>
              </a:buClr>
              <a:buSzPts val="2800"/>
              <a:buChar char="–"/>
            </a:pPr>
            <a:r>
              <a:rPr lang="en-US"/>
              <a:t>the analytical solution is </a:t>
            </a:r>
            <a:r>
              <a:rPr lang="en-US" i="1"/>
              <a:t>N</a:t>
            </a:r>
            <a:r>
              <a:rPr lang="en-US"/>
              <a:t>(</a:t>
            </a:r>
            <a:r>
              <a:rPr lang="en-US" i="1"/>
              <a:t>t</a:t>
            </a:r>
            <a:r>
              <a:rPr lang="en-US"/>
              <a:t>) = </a:t>
            </a:r>
            <a:r>
              <a:rPr lang="en-US" i="1"/>
              <a:t>N</a:t>
            </a:r>
            <a:r>
              <a:rPr lang="en-US" baseline="-25000"/>
              <a:t>0</a:t>
            </a:r>
            <a:r>
              <a:rPr lang="en-US" i="1"/>
              <a:t>e</a:t>
            </a:r>
            <a:r>
              <a:rPr lang="en-US" i="1" baseline="30000"/>
              <a:t>−</a:t>
            </a:r>
            <a:r>
              <a:rPr lang="en-US" i="1"/>
              <a:t> </a:t>
            </a:r>
            <a:r>
              <a:rPr lang="en-US" i="1" baseline="30000"/>
              <a:t>λ t</a:t>
            </a:r>
            <a:r>
              <a:rPr lang="en-US" i="1"/>
              <a:t>,</a:t>
            </a:r>
            <a:endParaRPr/>
          </a:p>
          <a:p>
            <a:pPr marL="742950" lvl="1" indent="-285750" algn="l" rtl="0">
              <a:spcBef>
                <a:spcPts val="560"/>
              </a:spcBef>
              <a:spcAft>
                <a:spcPts val="0"/>
              </a:spcAft>
              <a:buClr>
                <a:schemeClr val="dk1"/>
              </a:buClr>
              <a:buSzPts val="2800"/>
              <a:buChar char="–"/>
            </a:pPr>
            <a:r>
              <a:rPr lang="en-US"/>
              <a:t>where </a:t>
            </a:r>
            <a:r>
              <a:rPr lang="en-US" i="1"/>
              <a:t>N</a:t>
            </a:r>
            <a:r>
              <a:rPr lang="en-US" baseline="-25000"/>
              <a:t>0</a:t>
            </a:r>
            <a:r>
              <a:rPr lang="en-US"/>
              <a:t> is the initial number of particles. </a:t>
            </a:r>
            <a:endParaRPr/>
          </a:p>
          <a:p>
            <a:pPr marL="742950" lvl="1" indent="-285750" algn="l" rtl="0">
              <a:spcBef>
                <a:spcPts val="560"/>
              </a:spcBef>
              <a:spcAft>
                <a:spcPts val="0"/>
              </a:spcAft>
              <a:buClr>
                <a:schemeClr val="dk1"/>
              </a:buClr>
              <a:buSzPts val="2800"/>
              <a:buChar char="–"/>
            </a:pPr>
            <a:r>
              <a:rPr lang="en-US"/>
              <a:t>The quantity </a:t>
            </a:r>
            <a:r>
              <a:rPr lang="en-US" i="1"/>
              <a:t>λ </a:t>
            </a:r>
            <a:r>
              <a:rPr lang="en-US"/>
              <a:t>has dimensions of inverse time.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12" name="Google Shape;312;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a:t>Cooling of a cup of coffee</a:t>
            </a:r>
            <a:endParaRPr/>
          </a:p>
          <a:p>
            <a:pPr marL="342900" lvl="0" indent="-342900" algn="l" rtl="0">
              <a:spcBef>
                <a:spcPts val="544"/>
              </a:spcBef>
              <a:spcAft>
                <a:spcPts val="0"/>
              </a:spcAft>
              <a:buClr>
                <a:schemeClr val="dk1"/>
              </a:buClr>
              <a:buSzPct val="100000"/>
              <a:buChar char="•"/>
            </a:pPr>
            <a:r>
              <a:rPr lang="en-US"/>
              <a:t>The nature of the energy transfer from the hot water in a cup of coffee to the surrounding air is complicated and in general involves the mechanisms of convection, radiation, evaporation, and conduction. </a:t>
            </a:r>
            <a:endParaRPr/>
          </a:p>
          <a:p>
            <a:pPr marL="342900" lvl="0" indent="-342900" algn="l" rtl="0">
              <a:spcBef>
                <a:spcPts val="544"/>
              </a:spcBef>
              <a:spcAft>
                <a:spcPts val="0"/>
              </a:spcAft>
              <a:buClr>
                <a:schemeClr val="dk1"/>
              </a:buClr>
              <a:buSzPct val="100000"/>
              <a:buChar char="•"/>
            </a:pPr>
            <a:r>
              <a:rPr lang="en-US"/>
              <a:t>However, if the temperature difference between the water and its surroundings is not too large, </a:t>
            </a:r>
            <a:endParaRPr/>
          </a:p>
          <a:p>
            <a:pPr marL="742950" lvl="1" indent="-285750" algn="l" rtl="0">
              <a:spcBef>
                <a:spcPts val="476"/>
              </a:spcBef>
              <a:spcAft>
                <a:spcPts val="0"/>
              </a:spcAft>
              <a:buClr>
                <a:schemeClr val="dk1"/>
              </a:buClr>
              <a:buSzPct val="100000"/>
              <a:buChar char="–"/>
            </a:pPr>
            <a:r>
              <a:rPr lang="en-US"/>
              <a:t>the rate of change of the temperature of the water may be assumed to be proportional to the temperature difference. </a:t>
            </a:r>
            <a:endParaRPr/>
          </a:p>
          <a:p>
            <a:pPr marL="342900" lvl="0" indent="-342900" algn="l" rtl="0">
              <a:spcBef>
                <a:spcPts val="544"/>
              </a:spcBef>
              <a:spcAft>
                <a:spcPts val="0"/>
              </a:spcAft>
              <a:buClr>
                <a:schemeClr val="dk1"/>
              </a:buClr>
              <a:buSzPct val="100000"/>
              <a:buChar char="•"/>
            </a:pPr>
            <a:r>
              <a:rPr lang="en-US"/>
              <a:t>We can formulate this statement more precisely in terms of a differential equation:</a:t>
            </a:r>
            <a:endParaRPr/>
          </a:p>
          <a:p>
            <a:pPr marL="342900" lvl="0" indent="-342900" algn="l" rtl="0">
              <a:spcBef>
                <a:spcPts val="544"/>
              </a:spcBef>
              <a:spcAft>
                <a:spcPts val="0"/>
              </a:spcAft>
              <a:buClr>
                <a:schemeClr val="dk1"/>
              </a:buClr>
              <a:buSzPct val="100000"/>
              <a:buChar char="•"/>
            </a:pPr>
            <a:r>
              <a:rPr lang="en-US" i="1"/>
              <a:t>dT/dt</a:t>
            </a:r>
            <a:r>
              <a:rPr lang="en-US"/>
              <a:t>= </a:t>
            </a:r>
            <a:r>
              <a:rPr lang="en-US" i="1"/>
              <a:t>-r </a:t>
            </a:r>
            <a:r>
              <a:rPr lang="en-US"/>
              <a:t>(</a:t>
            </a:r>
            <a:r>
              <a:rPr lang="en-US" i="1"/>
              <a:t>T - T</a:t>
            </a:r>
            <a:r>
              <a:rPr lang="en-US" i="1" baseline="-25000"/>
              <a:t>s</a:t>
            </a:r>
            <a:r>
              <a:rPr lang="en-US"/>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18" name="Google Shape;318;p40"/>
          <p:cNvSpPr txBox="1">
            <a:spLocks noGrp="1"/>
          </p:cNvSpPr>
          <p:nvPr>
            <p:ph type="body" idx="1"/>
          </p:nvPr>
        </p:nvSpPr>
        <p:spPr>
          <a:xfrm>
            <a:off x="-36512" y="1772816"/>
            <a:ext cx="4762872"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en-US" i="1"/>
              <a:t>dT/dt</a:t>
            </a:r>
            <a:r>
              <a:rPr lang="en-US"/>
              <a:t>= </a:t>
            </a:r>
            <a:r>
              <a:rPr lang="en-US" i="1"/>
              <a:t>-r </a:t>
            </a:r>
            <a:r>
              <a:rPr lang="en-US"/>
              <a:t>(</a:t>
            </a:r>
            <a:r>
              <a:rPr lang="en-US" i="1"/>
              <a:t>T - T</a:t>
            </a:r>
            <a:r>
              <a:rPr lang="en-US" i="1" baseline="-25000"/>
              <a:t>s</a:t>
            </a:r>
            <a:r>
              <a:rPr lang="en-US"/>
              <a:t>)</a:t>
            </a:r>
            <a:endParaRPr/>
          </a:p>
          <a:p>
            <a:pPr marL="742950" lvl="1" indent="-285750" algn="l" rtl="0">
              <a:spcBef>
                <a:spcPts val="350"/>
              </a:spcBef>
              <a:spcAft>
                <a:spcPts val="0"/>
              </a:spcAft>
              <a:buClr>
                <a:schemeClr val="dk1"/>
              </a:buClr>
              <a:buSzPct val="100000"/>
              <a:buChar char="–"/>
            </a:pPr>
            <a:r>
              <a:rPr lang="en-US"/>
              <a:t>where </a:t>
            </a:r>
            <a:r>
              <a:rPr lang="en-US" i="1"/>
              <a:t>T </a:t>
            </a:r>
            <a:r>
              <a:rPr lang="en-US"/>
              <a:t>is the temperature of the water, </a:t>
            </a:r>
            <a:endParaRPr/>
          </a:p>
          <a:p>
            <a:pPr marL="742950" lvl="1" indent="-285750" algn="l" rtl="0">
              <a:spcBef>
                <a:spcPts val="350"/>
              </a:spcBef>
              <a:spcAft>
                <a:spcPts val="0"/>
              </a:spcAft>
              <a:buClr>
                <a:schemeClr val="dk1"/>
              </a:buClr>
              <a:buSzPct val="100000"/>
              <a:buChar char="–"/>
            </a:pPr>
            <a:r>
              <a:rPr lang="en-US" i="1"/>
              <a:t>T</a:t>
            </a:r>
            <a:r>
              <a:rPr lang="en-US" i="1" baseline="-25000"/>
              <a:t>s</a:t>
            </a:r>
            <a:r>
              <a:rPr lang="en-US" i="1"/>
              <a:t> </a:t>
            </a:r>
            <a:r>
              <a:rPr lang="en-US"/>
              <a:t>is the temperature of its surroundings, and </a:t>
            </a:r>
            <a:r>
              <a:rPr lang="en-US" i="1"/>
              <a:t>r </a:t>
            </a:r>
            <a:r>
              <a:rPr lang="en-US"/>
              <a:t>is the cooling constant. </a:t>
            </a:r>
            <a:endParaRPr/>
          </a:p>
          <a:p>
            <a:pPr marL="742950" lvl="1" indent="-285750" algn="l" rtl="0">
              <a:spcBef>
                <a:spcPts val="350"/>
              </a:spcBef>
              <a:spcAft>
                <a:spcPts val="0"/>
              </a:spcAft>
              <a:buClr>
                <a:schemeClr val="dk1"/>
              </a:buClr>
              <a:buSzPct val="100000"/>
              <a:buChar char="–"/>
            </a:pPr>
            <a:r>
              <a:rPr lang="en-US"/>
              <a:t>The minus sign implies that if </a:t>
            </a:r>
            <a:r>
              <a:rPr lang="en-US" i="1"/>
              <a:t>T &gt; T</a:t>
            </a:r>
            <a:r>
              <a:rPr lang="en-US" i="1" baseline="-25000"/>
              <a:t>s</a:t>
            </a:r>
            <a:r>
              <a:rPr lang="en-US"/>
              <a:t>, the temperature of the water will decrease with time. </a:t>
            </a:r>
            <a:endParaRPr/>
          </a:p>
          <a:p>
            <a:pPr marL="342900" lvl="0" indent="-342900" algn="l" rtl="0">
              <a:spcBef>
                <a:spcPts val="400"/>
              </a:spcBef>
              <a:spcAft>
                <a:spcPts val="0"/>
              </a:spcAft>
              <a:buClr>
                <a:schemeClr val="dk1"/>
              </a:buClr>
              <a:buSzPct val="100000"/>
              <a:buChar char="•"/>
            </a:pPr>
            <a:r>
              <a:rPr lang="en-US"/>
              <a:t>The value of the cooling constant </a:t>
            </a:r>
            <a:r>
              <a:rPr lang="en-US" i="1"/>
              <a:t>r </a:t>
            </a:r>
            <a:r>
              <a:rPr lang="en-US"/>
              <a:t>depends on the heat transfer mechanism, </a:t>
            </a:r>
            <a:endParaRPr/>
          </a:p>
          <a:p>
            <a:pPr marL="742950" lvl="1" indent="-285750" algn="l" rtl="0">
              <a:spcBef>
                <a:spcPts val="350"/>
              </a:spcBef>
              <a:spcAft>
                <a:spcPts val="0"/>
              </a:spcAft>
              <a:buClr>
                <a:schemeClr val="dk1"/>
              </a:buClr>
              <a:buSzPct val="100000"/>
              <a:buChar char="–"/>
            </a:pPr>
            <a:r>
              <a:rPr lang="en-US"/>
              <a:t>the contact area with the surroundings, and the thermal properties of the water. </a:t>
            </a:r>
            <a:endParaRPr/>
          </a:p>
          <a:p>
            <a:pPr marL="342900" lvl="0" indent="-342900" algn="l" rtl="0">
              <a:spcBef>
                <a:spcPts val="400"/>
              </a:spcBef>
              <a:spcAft>
                <a:spcPts val="0"/>
              </a:spcAft>
              <a:buClr>
                <a:schemeClr val="dk1"/>
              </a:buClr>
              <a:buSzPct val="100000"/>
              <a:buChar char="•"/>
            </a:pPr>
            <a:r>
              <a:rPr lang="en-US"/>
              <a:t>The relation is sometimes known as Newton’s law of cooling, even though the relation is only approximate, </a:t>
            </a:r>
            <a:endParaRPr/>
          </a:p>
          <a:p>
            <a:pPr marL="742950" lvl="1" indent="-285750" algn="l" rtl="0">
              <a:spcBef>
                <a:spcPts val="350"/>
              </a:spcBef>
              <a:spcAft>
                <a:spcPts val="0"/>
              </a:spcAft>
              <a:buClr>
                <a:schemeClr val="dk1"/>
              </a:buClr>
              <a:buSzPct val="100000"/>
              <a:buChar char="–"/>
            </a:pPr>
            <a:r>
              <a:rPr lang="en-US"/>
              <a:t>and Newton did not express the rate of cooling in this form.</a:t>
            </a:r>
            <a:endParaRPr/>
          </a:p>
        </p:txBody>
      </p:sp>
      <p:pic>
        <p:nvPicPr>
          <p:cNvPr id="319" name="Google Shape;319;p40" descr="http://i.ytimg.com/vi/i6a8ksuki5A/hqdefault.jpg"/>
          <p:cNvPicPr preferRelativeResize="0"/>
          <p:nvPr/>
        </p:nvPicPr>
        <p:blipFill rotWithShape="1">
          <a:blip r:embed="rId3">
            <a:alphaModFix/>
          </a:blip>
          <a:srcRect/>
          <a:stretch/>
        </p:blipFill>
        <p:spPr>
          <a:xfrm>
            <a:off x="4572000" y="2636911"/>
            <a:ext cx="4572000" cy="3429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Numerical Integration of Newton’s Equation</a:t>
            </a:r>
            <a:br>
              <a:rPr lang="en-US" b="1"/>
            </a:br>
            <a:r>
              <a:rPr lang="en-US" b="1"/>
              <a:t>of Motion</a:t>
            </a:r>
            <a:endParaRPr/>
          </a:p>
        </p:txBody>
      </p:sp>
      <p:sp>
        <p:nvSpPr>
          <p:cNvPr id="325" name="Google Shape;325;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several of the common finite difference methods for the solution of Newton’s equations of motion with continuous force functions. </a:t>
            </a:r>
            <a:endParaRPr/>
          </a:p>
          <a:p>
            <a:pPr marL="342900" lvl="0" indent="-342900" algn="l" rtl="0">
              <a:spcBef>
                <a:spcPts val="640"/>
              </a:spcBef>
              <a:spcAft>
                <a:spcPts val="0"/>
              </a:spcAft>
              <a:buClr>
                <a:schemeClr val="dk1"/>
              </a:buClr>
              <a:buSzPts val="3200"/>
              <a:buChar char="•"/>
            </a:pPr>
            <a:r>
              <a:rPr lang="en-US"/>
              <a:t>The number and variety of algorithms currently in use is evidence that </a:t>
            </a:r>
            <a:endParaRPr/>
          </a:p>
          <a:p>
            <a:pPr marL="742950" lvl="1" indent="-285750" algn="l" rtl="0">
              <a:spcBef>
                <a:spcPts val="560"/>
              </a:spcBef>
              <a:spcAft>
                <a:spcPts val="0"/>
              </a:spcAft>
              <a:buClr>
                <a:schemeClr val="dk1"/>
              </a:buClr>
              <a:buSzPts val="2800"/>
              <a:buChar char="–"/>
            </a:pPr>
            <a:r>
              <a:rPr lang="en-US"/>
              <a:t>no single method is superior under all conditions.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31" name="Google Shape;33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US"/>
              <a:t>Newton’s equations of motion in the form</a:t>
            </a:r>
            <a:endParaRPr/>
          </a:p>
          <a:p>
            <a:pPr marL="342900" lvl="0" indent="-342900" algn="l" rtl="0">
              <a:spcBef>
                <a:spcPts val="544"/>
              </a:spcBef>
              <a:spcAft>
                <a:spcPts val="0"/>
              </a:spcAft>
              <a:buClr>
                <a:schemeClr val="dk1"/>
              </a:buClr>
              <a:buSzPct val="100000"/>
              <a:buChar char="•"/>
            </a:pPr>
            <a:r>
              <a:rPr lang="en-US" i="1"/>
              <a:t>dv/dt</a:t>
            </a:r>
            <a:r>
              <a:rPr lang="en-US"/>
              <a:t>= </a:t>
            </a:r>
            <a:r>
              <a:rPr lang="en-US" i="1"/>
              <a:t>a</a:t>
            </a:r>
            <a:r>
              <a:rPr lang="en-US"/>
              <a:t>(</a:t>
            </a:r>
            <a:r>
              <a:rPr lang="en-US" i="1"/>
              <a:t>t</a:t>
            </a:r>
            <a:r>
              <a:rPr lang="en-US"/>
              <a:t>)</a:t>
            </a:r>
            <a:r>
              <a:rPr lang="en-US" i="1"/>
              <a:t>, </a:t>
            </a:r>
            <a:endParaRPr/>
          </a:p>
          <a:p>
            <a:pPr marL="342900" lvl="0" indent="-342900" algn="l" rtl="0">
              <a:spcBef>
                <a:spcPts val="544"/>
              </a:spcBef>
              <a:spcAft>
                <a:spcPts val="0"/>
              </a:spcAft>
              <a:buClr>
                <a:schemeClr val="dk1"/>
              </a:buClr>
              <a:buSzPct val="100000"/>
              <a:buChar char="•"/>
            </a:pPr>
            <a:r>
              <a:rPr lang="en-US" i="1"/>
              <a:t>dx/dt</a:t>
            </a:r>
            <a:r>
              <a:rPr lang="en-US"/>
              <a:t>= </a:t>
            </a:r>
            <a:r>
              <a:rPr lang="en-US" i="1"/>
              <a:t>v</a:t>
            </a:r>
            <a:r>
              <a:rPr lang="en-US"/>
              <a:t>(</a:t>
            </a:r>
            <a:r>
              <a:rPr lang="en-US" i="1"/>
              <a:t>t</a:t>
            </a:r>
            <a:r>
              <a:rPr lang="en-US"/>
              <a:t>)</a:t>
            </a:r>
            <a:endParaRPr/>
          </a:p>
          <a:p>
            <a:pPr marL="342900" lvl="0" indent="-342900" algn="l" rtl="0">
              <a:spcBef>
                <a:spcPts val="544"/>
              </a:spcBef>
              <a:spcAft>
                <a:spcPts val="0"/>
              </a:spcAft>
              <a:buClr>
                <a:schemeClr val="dk1"/>
              </a:buClr>
              <a:buSzPct val="100000"/>
              <a:buChar char="•"/>
            </a:pPr>
            <a:r>
              <a:rPr lang="en-US"/>
              <a:t>The goal of finite difference methods is to determine the values of </a:t>
            </a:r>
            <a:r>
              <a:rPr lang="en-US" i="1"/>
              <a:t>x</a:t>
            </a:r>
            <a:r>
              <a:rPr lang="en-US" i="1" baseline="-25000"/>
              <a:t>n</a:t>
            </a:r>
            <a:r>
              <a:rPr lang="en-US" baseline="-25000"/>
              <a:t>+1</a:t>
            </a:r>
            <a:r>
              <a:rPr lang="en-US"/>
              <a:t> and </a:t>
            </a:r>
            <a:r>
              <a:rPr lang="en-US" i="1"/>
              <a:t>v</a:t>
            </a:r>
            <a:r>
              <a:rPr lang="en-US" i="1" baseline="-25000"/>
              <a:t>n</a:t>
            </a:r>
            <a:r>
              <a:rPr lang="en-US" baseline="-25000"/>
              <a:t>+1</a:t>
            </a:r>
            <a:r>
              <a:rPr lang="en-US"/>
              <a:t> at time </a:t>
            </a:r>
            <a:r>
              <a:rPr lang="en-US" i="1"/>
              <a:t>t</a:t>
            </a:r>
            <a:r>
              <a:rPr lang="en-US" i="1" baseline="-25000"/>
              <a:t>n</a:t>
            </a:r>
            <a:r>
              <a:rPr lang="en-US" baseline="-25000"/>
              <a:t>+1</a:t>
            </a:r>
            <a:r>
              <a:rPr lang="en-US"/>
              <a:t> = </a:t>
            </a:r>
            <a:r>
              <a:rPr lang="en-US" i="1"/>
              <a:t>t</a:t>
            </a:r>
            <a:r>
              <a:rPr lang="en-US" i="1" baseline="-25000"/>
              <a:t>n</a:t>
            </a:r>
            <a:r>
              <a:rPr lang="en-US" i="1"/>
              <a:t> </a:t>
            </a:r>
            <a:r>
              <a:rPr lang="en-US"/>
              <a:t>+ Δ</a:t>
            </a:r>
            <a:r>
              <a:rPr lang="en-US" i="1"/>
              <a:t>t</a:t>
            </a:r>
            <a:r>
              <a:rPr lang="en-US"/>
              <a:t>. </a:t>
            </a:r>
            <a:endParaRPr/>
          </a:p>
          <a:p>
            <a:pPr marL="342900" lvl="0" indent="-342900" algn="l" rtl="0">
              <a:spcBef>
                <a:spcPts val="544"/>
              </a:spcBef>
              <a:spcAft>
                <a:spcPts val="0"/>
              </a:spcAft>
              <a:buClr>
                <a:schemeClr val="dk1"/>
              </a:buClr>
              <a:buSzPct val="100000"/>
              <a:buChar char="•"/>
            </a:pPr>
            <a:r>
              <a:rPr lang="en-US"/>
              <a:t>We already have seen that Δ</a:t>
            </a:r>
            <a:r>
              <a:rPr lang="en-US" i="1"/>
              <a:t>t </a:t>
            </a:r>
            <a:r>
              <a:rPr lang="en-US"/>
              <a:t>must be chosen so that the integration method generates a stable solution. </a:t>
            </a:r>
            <a:endParaRPr/>
          </a:p>
          <a:p>
            <a:pPr marL="342900" lvl="0" indent="-342900" algn="l" rtl="0">
              <a:spcBef>
                <a:spcPts val="544"/>
              </a:spcBef>
              <a:spcAft>
                <a:spcPts val="0"/>
              </a:spcAft>
              <a:buClr>
                <a:schemeClr val="dk1"/>
              </a:buClr>
              <a:buSzPct val="100000"/>
              <a:buChar char="•"/>
            </a:pPr>
            <a:r>
              <a:rPr lang="en-US"/>
              <a:t>If the system is conservative, Δ</a:t>
            </a:r>
            <a:r>
              <a:rPr lang="en-US" i="1"/>
              <a:t>t </a:t>
            </a:r>
            <a:r>
              <a:rPr lang="en-US"/>
              <a:t>must be sufficiently small </a:t>
            </a:r>
            <a:endParaRPr/>
          </a:p>
          <a:p>
            <a:pPr marL="742950" lvl="1" indent="-285750" algn="l" rtl="0">
              <a:spcBef>
                <a:spcPts val="476"/>
              </a:spcBef>
              <a:spcAft>
                <a:spcPts val="0"/>
              </a:spcAft>
              <a:buClr>
                <a:schemeClr val="dk1"/>
              </a:buClr>
              <a:buSzPct val="100000"/>
              <a:buChar char="–"/>
            </a:pPr>
            <a:r>
              <a:rPr lang="en-US"/>
              <a:t>so that the total energy is conserved to the desired accuracy.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37" name="Google Shape;33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The nature of many of the integration algorithms can be understood by expanding </a:t>
            </a:r>
            <a:endParaRPr/>
          </a:p>
          <a:p>
            <a:pPr marL="342900" lvl="0" indent="-342900" algn="l" rtl="0">
              <a:spcBef>
                <a:spcPts val="592"/>
              </a:spcBef>
              <a:spcAft>
                <a:spcPts val="0"/>
              </a:spcAft>
              <a:buClr>
                <a:schemeClr val="dk1"/>
              </a:buClr>
              <a:buSzPct val="100000"/>
              <a:buChar char="•"/>
            </a:pPr>
            <a:r>
              <a:rPr lang="en-US" i="1"/>
              <a:t>v</a:t>
            </a:r>
            <a:r>
              <a:rPr lang="en-US" i="1" baseline="-25000"/>
              <a:t>n</a:t>
            </a:r>
            <a:r>
              <a:rPr lang="en-US" baseline="-25000"/>
              <a:t>+1</a:t>
            </a:r>
            <a:r>
              <a:rPr lang="en-US"/>
              <a:t> = </a:t>
            </a:r>
            <a:r>
              <a:rPr lang="en-US" i="1"/>
              <a:t>v</a:t>
            </a:r>
            <a:r>
              <a:rPr lang="en-US"/>
              <a:t>(</a:t>
            </a:r>
            <a:r>
              <a:rPr lang="en-US" i="1"/>
              <a:t>t</a:t>
            </a:r>
            <a:r>
              <a:rPr lang="en-US" i="1" baseline="-25000"/>
              <a:t>n</a:t>
            </a:r>
            <a:r>
              <a:rPr lang="en-US" i="1"/>
              <a:t> </a:t>
            </a:r>
            <a:r>
              <a:rPr lang="en-US"/>
              <a:t>+ Δ</a:t>
            </a:r>
            <a:r>
              <a:rPr lang="en-US" i="1"/>
              <a:t>t</a:t>
            </a:r>
            <a:r>
              <a:rPr lang="en-US"/>
              <a:t>) and </a:t>
            </a:r>
            <a:r>
              <a:rPr lang="en-US" i="1"/>
              <a:t>x</a:t>
            </a:r>
            <a:r>
              <a:rPr lang="en-US" i="1" baseline="-25000"/>
              <a:t>n</a:t>
            </a:r>
            <a:r>
              <a:rPr lang="en-US" baseline="-25000"/>
              <a:t>+1</a:t>
            </a:r>
            <a:r>
              <a:rPr lang="en-US"/>
              <a:t> = </a:t>
            </a:r>
            <a:r>
              <a:rPr lang="en-US" i="1"/>
              <a:t>x</a:t>
            </a:r>
            <a:r>
              <a:rPr lang="en-US"/>
              <a:t>(</a:t>
            </a:r>
            <a:r>
              <a:rPr lang="en-US" i="1"/>
              <a:t>t</a:t>
            </a:r>
            <a:r>
              <a:rPr lang="en-US" i="1" baseline="-25000"/>
              <a:t>n</a:t>
            </a:r>
            <a:r>
              <a:rPr lang="en-US" i="1"/>
              <a:t> </a:t>
            </a:r>
            <a:r>
              <a:rPr lang="en-US"/>
              <a:t>+ Δ</a:t>
            </a:r>
            <a:r>
              <a:rPr lang="en-US" i="1"/>
              <a:t>t</a:t>
            </a:r>
            <a:r>
              <a:rPr lang="en-US"/>
              <a:t>) in a Taylor series. </a:t>
            </a:r>
            <a:endParaRPr/>
          </a:p>
          <a:p>
            <a:pPr marL="342900" lvl="0" indent="-342900" algn="l" rtl="0">
              <a:spcBef>
                <a:spcPts val="592"/>
              </a:spcBef>
              <a:spcAft>
                <a:spcPts val="0"/>
              </a:spcAft>
              <a:buClr>
                <a:schemeClr val="dk1"/>
              </a:buClr>
              <a:buSzPct val="100000"/>
              <a:buChar char="•"/>
            </a:pPr>
            <a:r>
              <a:rPr lang="en-US"/>
              <a:t>We write </a:t>
            </a:r>
            <a:r>
              <a:rPr lang="en-US" i="1"/>
              <a:t>v</a:t>
            </a:r>
            <a:r>
              <a:rPr lang="en-US" i="1" baseline="-25000"/>
              <a:t>n</a:t>
            </a:r>
            <a:r>
              <a:rPr lang="en-US" baseline="-25000"/>
              <a:t>+1</a:t>
            </a:r>
            <a:r>
              <a:rPr lang="en-US"/>
              <a:t> = </a:t>
            </a:r>
            <a:r>
              <a:rPr lang="en-US" i="1"/>
              <a:t>v</a:t>
            </a:r>
            <a:r>
              <a:rPr lang="en-US" i="1" baseline="-25000"/>
              <a:t>n</a:t>
            </a:r>
            <a:r>
              <a:rPr lang="en-US" i="1"/>
              <a:t> </a:t>
            </a:r>
            <a:r>
              <a:rPr lang="en-US"/>
              <a:t>+ </a:t>
            </a:r>
            <a:r>
              <a:rPr lang="en-US" i="1"/>
              <a:t>a</a:t>
            </a:r>
            <a:r>
              <a:rPr lang="en-US" i="1" baseline="-25000"/>
              <a:t>n</a:t>
            </a:r>
            <a:r>
              <a:rPr lang="en-US"/>
              <a:t>Δ</a:t>
            </a:r>
            <a:r>
              <a:rPr lang="en-US" i="1"/>
              <a:t>t </a:t>
            </a:r>
            <a:r>
              <a:rPr lang="en-US"/>
              <a:t>+ </a:t>
            </a:r>
            <a:r>
              <a:rPr lang="en-US" i="1"/>
              <a:t>O</a:t>
            </a:r>
            <a:r>
              <a:rPr lang="en-US"/>
              <a:t>((Δ</a:t>
            </a:r>
            <a:r>
              <a:rPr lang="en-US" i="1"/>
              <a:t>t</a:t>
            </a:r>
            <a:r>
              <a:rPr lang="en-US"/>
              <a:t>)</a:t>
            </a:r>
            <a:r>
              <a:rPr lang="en-US" baseline="30000"/>
              <a:t>2</a:t>
            </a:r>
            <a:r>
              <a:rPr lang="en-US"/>
              <a:t>)</a:t>
            </a:r>
            <a:endParaRPr/>
          </a:p>
          <a:p>
            <a:pPr marL="342900" lvl="0" indent="-342900" algn="l" rtl="0">
              <a:spcBef>
                <a:spcPts val="592"/>
              </a:spcBef>
              <a:spcAft>
                <a:spcPts val="0"/>
              </a:spcAft>
              <a:buClr>
                <a:schemeClr val="dk1"/>
              </a:buClr>
              <a:buSzPct val="100000"/>
              <a:buChar char="•"/>
            </a:pPr>
            <a:r>
              <a:rPr lang="en-US" i="1"/>
              <a:t>x</a:t>
            </a:r>
            <a:r>
              <a:rPr lang="en-US" i="1" baseline="-25000"/>
              <a:t>n</a:t>
            </a:r>
            <a:r>
              <a:rPr lang="en-US" baseline="-25000"/>
              <a:t>+1</a:t>
            </a:r>
            <a:r>
              <a:rPr lang="en-US"/>
              <a:t> = </a:t>
            </a:r>
            <a:r>
              <a:rPr lang="en-US" i="1"/>
              <a:t>x</a:t>
            </a:r>
            <a:r>
              <a:rPr lang="en-US" i="1" baseline="-25000"/>
              <a:t>n</a:t>
            </a:r>
            <a:r>
              <a:rPr lang="en-US" i="1"/>
              <a:t> </a:t>
            </a:r>
            <a:r>
              <a:rPr lang="en-US"/>
              <a:t>+ </a:t>
            </a:r>
            <a:r>
              <a:rPr lang="en-US" i="1"/>
              <a:t>v</a:t>
            </a:r>
            <a:r>
              <a:rPr lang="en-US" i="1" baseline="-25000"/>
              <a:t>n</a:t>
            </a:r>
            <a:r>
              <a:rPr lang="en-US"/>
              <a:t>Δ</a:t>
            </a:r>
            <a:r>
              <a:rPr lang="en-US" i="1"/>
              <a:t>t </a:t>
            </a:r>
            <a:r>
              <a:rPr lang="en-US"/>
              <a:t>+1/2</a:t>
            </a:r>
            <a:r>
              <a:rPr lang="en-US" i="1"/>
              <a:t>a</a:t>
            </a:r>
            <a:r>
              <a:rPr lang="en-US" i="1" baseline="-25000"/>
              <a:t>n</a:t>
            </a:r>
            <a:r>
              <a:rPr lang="en-US"/>
              <a:t>(Δ</a:t>
            </a:r>
            <a:r>
              <a:rPr lang="en-US" i="1"/>
              <a:t>t</a:t>
            </a:r>
            <a:r>
              <a:rPr lang="en-US"/>
              <a:t>)</a:t>
            </a:r>
            <a:r>
              <a:rPr lang="en-US" baseline="30000"/>
              <a:t>2</a:t>
            </a:r>
            <a:r>
              <a:rPr lang="en-US"/>
              <a:t> + </a:t>
            </a:r>
            <a:r>
              <a:rPr lang="en-US" i="1"/>
              <a:t>O</a:t>
            </a:r>
            <a:r>
              <a:rPr lang="en-US"/>
              <a:t>((Δ</a:t>
            </a:r>
            <a:r>
              <a:rPr lang="en-US" i="1"/>
              <a:t>t</a:t>
            </a:r>
            <a:r>
              <a:rPr lang="en-US"/>
              <a:t>)</a:t>
            </a:r>
            <a:r>
              <a:rPr lang="en-US" baseline="30000"/>
              <a:t>3</a:t>
            </a:r>
            <a:r>
              <a:rPr lang="en-US"/>
              <a:t>)</a:t>
            </a:r>
            <a:endParaRPr/>
          </a:p>
          <a:p>
            <a:pPr marL="342900" lvl="0" indent="-342900" algn="l" rtl="0">
              <a:spcBef>
                <a:spcPts val="592"/>
              </a:spcBef>
              <a:spcAft>
                <a:spcPts val="0"/>
              </a:spcAft>
              <a:buClr>
                <a:schemeClr val="dk1"/>
              </a:buClr>
              <a:buSzPct val="100000"/>
              <a:buChar char="•"/>
            </a:pPr>
            <a:r>
              <a:rPr lang="en-US"/>
              <a:t>The familiar Euler algorithm is equivalent to retaining the </a:t>
            </a:r>
            <a:r>
              <a:rPr lang="en-US" i="1"/>
              <a:t>O</a:t>
            </a:r>
            <a:r>
              <a:rPr lang="en-US"/>
              <a:t>(Δ</a:t>
            </a:r>
            <a:r>
              <a:rPr lang="en-US" i="1"/>
              <a:t>t</a:t>
            </a:r>
            <a:r>
              <a:rPr lang="en-US"/>
              <a:t>) terms :</a:t>
            </a:r>
            <a:endParaRPr/>
          </a:p>
          <a:p>
            <a:pPr marL="342900" lvl="0" indent="-342900" algn="l" rtl="0">
              <a:spcBef>
                <a:spcPts val="592"/>
              </a:spcBef>
              <a:spcAft>
                <a:spcPts val="0"/>
              </a:spcAft>
              <a:buClr>
                <a:schemeClr val="dk1"/>
              </a:buClr>
              <a:buSzPct val="100000"/>
              <a:buChar char="•"/>
            </a:pPr>
            <a:r>
              <a:rPr lang="en-US" i="1"/>
              <a:t>v</a:t>
            </a:r>
            <a:r>
              <a:rPr lang="en-US" i="1" baseline="-25000"/>
              <a:t>n</a:t>
            </a:r>
            <a:r>
              <a:rPr lang="en-US" baseline="-25000"/>
              <a:t>+1</a:t>
            </a:r>
            <a:r>
              <a:rPr lang="en-US"/>
              <a:t> = </a:t>
            </a:r>
            <a:r>
              <a:rPr lang="en-US" i="1"/>
              <a:t>v</a:t>
            </a:r>
            <a:r>
              <a:rPr lang="en-US" i="1" baseline="-25000"/>
              <a:t>n</a:t>
            </a:r>
            <a:r>
              <a:rPr lang="en-US" i="1"/>
              <a:t> </a:t>
            </a:r>
            <a:r>
              <a:rPr lang="en-US"/>
              <a:t>+ </a:t>
            </a:r>
            <a:r>
              <a:rPr lang="en-US" i="1"/>
              <a:t>a</a:t>
            </a:r>
            <a:r>
              <a:rPr lang="en-US" i="1" baseline="-25000"/>
              <a:t>n</a:t>
            </a:r>
            <a:r>
              <a:rPr lang="en-US"/>
              <a:t>Δ</a:t>
            </a:r>
            <a:r>
              <a:rPr lang="en-US" i="1"/>
              <a:t>t</a:t>
            </a:r>
            <a:endParaRPr/>
          </a:p>
          <a:p>
            <a:pPr marL="342900" lvl="0" indent="-342900" algn="l" rtl="0">
              <a:spcBef>
                <a:spcPts val="592"/>
              </a:spcBef>
              <a:spcAft>
                <a:spcPts val="0"/>
              </a:spcAft>
              <a:buClr>
                <a:schemeClr val="dk1"/>
              </a:buClr>
              <a:buSzPct val="100000"/>
              <a:buChar char="•"/>
            </a:pPr>
            <a:r>
              <a:rPr lang="en-US" i="1"/>
              <a:t>x</a:t>
            </a:r>
            <a:r>
              <a:rPr lang="en-US" i="1" baseline="-25000"/>
              <a:t>n</a:t>
            </a:r>
            <a:r>
              <a:rPr lang="en-US" baseline="-25000"/>
              <a:t>+1</a:t>
            </a:r>
            <a:r>
              <a:rPr lang="en-US"/>
              <a:t> = </a:t>
            </a:r>
            <a:r>
              <a:rPr lang="en-US" i="1"/>
              <a:t>x</a:t>
            </a:r>
            <a:r>
              <a:rPr lang="en-US" i="1" baseline="-25000"/>
              <a:t>n</a:t>
            </a:r>
            <a:r>
              <a:rPr lang="en-US" i="1"/>
              <a:t> </a:t>
            </a:r>
            <a:r>
              <a:rPr lang="en-US"/>
              <a:t>+ </a:t>
            </a:r>
            <a:r>
              <a:rPr lang="en-US" i="1"/>
              <a:t>v</a:t>
            </a:r>
            <a:r>
              <a:rPr lang="en-US" i="1" baseline="-25000"/>
              <a:t>n</a:t>
            </a:r>
            <a:r>
              <a:rPr lang="en-US"/>
              <a:t>Δ</a:t>
            </a:r>
            <a:r>
              <a:rPr lang="en-US" i="1"/>
              <a:t>t. </a:t>
            </a:r>
            <a:r>
              <a:rPr lang="en-US"/>
              <a:t>(Euler algorithm)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43" name="Google Shape;34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a:t>Because order Δ</a:t>
            </a:r>
            <a:r>
              <a:rPr lang="en-US" i="1"/>
              <a:t>t </a:t>
            </a:r>
            <a:r>
              <a:rPr lang="en-US"/>
              <a:t>terms are retained, the local truncation error, the error in one time step, is order (Δ</a:t>
            </a:r>
            <a:r>
              <a:rPr lang="en-US" i="1"/>
              <a:t>t</a:t>
            </a:r>
            <a:r>
              <a:rPr lang="en-US"/>
              <a:t>)</a:t>
            </a:r>
            <a:r>
              <a:rPr lang="en-US" baseline="30000"/>
              <a:t>2</a:t>
            </a:r>
            <a:r>
              <a:rPr lang="en-US"/>
              <a:t>.</a:t>
            </a:r>
            <a:endParaRPr/>
          </a:p>
          <a:p>
            <a:pPr marL="342900" lvl="0" indent="-342900" algn="l" rtl="0">
              <a:spcBef>
                <a:spcPts val="496"/>
              </a:spcBef>
              <a:spcAft>
                <a:spcPts val="0"/>
              </a:spcAft>
              <a:buClr>
                <a:schemeClr val="dk1"/>
              </a:buClr>
              <a:buSzPct val="100000"/>
              <a:buChar char="•"/>
            </a:pPr>
            <a:r>
              <a:rPr lang="en-US"/>
              <a:t>The global error, the total error over the time of interest, due to the accumulation of errors from step to step is order Δ</a:t>
            </a:r>
            <a:r>
              <a:rPr lang="en-US" i="1"/>
              <a:t>t</a:t>
            </a:r>
            <a:r>
              <a:rPr lang="en-US"/>
              <a:t>.</a:t>
            </a:r>
            <a:endParaRPr/>
          </a:p>
          <a:p>
            <a:pPr marL="342900" lvl="0" indent="-342900" algn="l" rtl="0">
              <a:spcBef>
                <a:spcPts val="496"/>
              </a:spcBef>
              <a:spcAft>
                <a:spcPts val="0"/>
              </a:spcAft>
              <a:buClr>
                <a:schemeClr val="dk1"/>
              </a:buClr>
              <a:buSzPct val="100000"/>
              <a:buChar char="•"/>
            </a:pPr>
            <a:r>
              <a:rPr lang="en-US"/>
              <a:t>This estimate of the global error </a:t>
            </a:r>
            <a:endParaRPr/>
          </a:p>
          <a:p>
            <a:pPr marL="742950" lvl="1" indent="-285750" algn="l" rtl="0">
              <a:spcBef>
                <a:spcPts val="434"/>
              </a:spcBef>
              <a:spcAft>
                <a:spcPts val="0"/>
              </a:spcAft>
              <a:buClr>
                <a:schemeClr val="dk1"/>
              </a:buClr>
              <a:buSzPct val="100000"/>
              <a:buChar char="–"/>
            </a:pPr>
            <a:r>
              <a:rPr lang="en-US"/>
              <a:t>the number of steps into which the total time is divided is proportional to 1</a:t>
            </a:r>
            <a:r>
              <a:rPr lang="en-US" i="1"/>
              <a:t>/</a:t>
            </a:r>
            <a:r>
              <a:rPr lang="en-US"/>
              <a:t>Δ</a:t>
            </a:r>
            <a:r>
              <a:rPr lang="en-US" i="1"/>
              <a:t>t</a:t>
            </a:r>
            <a:r>
              <a:rPr lang="en-US"/>
              <a:t>. </a:t>
            </a:r>
            <a:endParaRPr/>
          </a:p>
          <a:p>
            <a:pPr marL="742950" lvl="1" indent="-285750" algn="l" rtl="0">
              <a:spcBef>
                <a:spcPts val="434"/>
              </a:spcBef>
              <a:spcAft>
                <a:spcPts val="0"/>
              </a:spcAft>
              <a:buClr>
                <a:schemeClr val="dk1"/>
              </a:buClr>
              <a:buSzPct val="100000"/>
              <a:buChar char="–"/>
            </a:pPr>
            <a:r>
              <a:rPr lang="en-US"/>
              <a:t>Hence, the order of the global error is reduced by a factor of 1</a:t>
            </a:r>
            <a:r>
              <a:rPr lang="en-US" i="1"/>
              <a:t>/</a:t>
            </a:r>
            <a:r>
              <a:rPr lang="en-US"/>
              <a:t>Δ</a:t>
            </a:r>
            <a:r>
              <a:rPr lang="en-US" i="1"/>
              <a:t>t </a:t>
            </a:r>
            <a:r>
              <a:rPr lang="en-US"/>
              <a:t>relative to the local error. </a:t>
            </a:r>
            <a:endParaRPr/>
          </a:p>
          <a:p>
            <a:pPr marL="342900" lvl="0" indent="-342900" algn="l" rtl="0">
              <a:spcBef>
                <a:spcPts val="496"/>
              </a:spcBef>
              <a:spcAft>
                <a:spcPts val="0"/>
              </a:spcAft>
              <a:buClr>
                <a:schemeClr val="dk1"/>
              </a:buClr>
              <a:buSzPct val="100000"/>
              <a:buChar char="•"/>
            </a:pPr>
            <a:r>
              <a:rPr lang="en-US"/>
              <a:t>We say that an algorithm is </a:t>
            </a:r>
            <a:r>
              <a:rPr lang="en-US" i="1"/>
              <a:t>n</a:t>
            </a:r>
            <a:r>
              <a:rPr lang="en-US"/>
              <a:t>th order if its global error is order (Δ</a:t>
            </a:r>
            <a:r>
              <a:rPr lang="en-US" i="1"/>
              <a:t>t</a:t>
            </a:r>
            <a:r>
              <a:rPr lang="en-US"/>
              <a:t>)</a:t>
            </a:r>
            <a:r>
              <a:rPr lang="en-US" i="1" baseline="30000"/>
              <a:t>n</a:t>
            </a:r>
            <a:r>
              <a:rPr lang="en-US"/>
              <a:t>. </a:t>
            </a:r>
            <a:endParaRPr/>
          </a:p>
          <a:p>
            <a:pPr marL="342900" lvl="0" indent="-342900" algn="l" rtl="0">
              <a:spcBef>
                <a:spcPts val="496"/>
              </a:spcBef>
              <a:spcAft>
                <a:spcPts val="0"/>
              </a:spcAft>
              <a:buClr>
                <a:schemeClr val="dk1"/>
              </a:buClr>
              <a:buSzPct val="100000"/>
              <a:buChar char="•"/>
            </a:pPr>
            <a:r>
              <a:rPr lang="en-US"/>
              <a:t>The Euler algorithm is an example of a </a:t>
            </a:r>
            <a:r>
              <a:rPr lang="en-US" i="1"/>
              <a:t>first-order </a:t>
            </a:r>
            <a:r>
              <a:rPr lang="en-US"/>
              <a:t>algorithm.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49" name="Google Shape;349;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a:t>The Euler algorithm is asymmetrical because it advances the solution by a time step Δ</a:t>
            </a:r>
            <a:r>
              <a:rPr lang="en-US" i="1"/>
              <a:t>t</a:t>
            </a:r>
            <a:r>
              <a:rPr lang="en-US"/>
              <a:t>, </a:t>
            </a:r>
            <a:endParaRPr/>
          </a:p>
          <a:p>
            <a:pPr marL="742950" lvl="1" indent="-285750" algn="l" rtl="0">
              <a:spcBef>
                <a:spcPts val="434"/>
              </a:spcBef>
              <a:spcAft>
                <a:spcPts val="0"/>
              </a:spcAft>
              <a:buClr>
                <a:schemeClr val="dk1"/>
              </a:buClr>
              <a:buSzPct val="100000"/>
              <a:buChar char="–"/>
            </a:pPr>
            <a:r>
              <a:rPr lang="en-US"/>
              <a:t>But uses information about the derivative only at the beginning of the interval. </a:t>
            </a:r>
            <a:endParaRPr/>
          </a:p>
          <a:p>
            <a:pPr marL="742950" lvl="1" indent="-285750" algn="l" rtl="0">
              <a:spcBef>
                <a:spcPts val="434"/>
              </a:spcBef>
              <a:spcAft>
                <a:spcPts val="0"/>
              </a:spcAft>
              <a:buClr>
                <a:schemeClr val="dk1"/>
              </a:buClr>
              <a:buSzPct val="100000"/>
              <a:buChar char="–"/>
            </a:pPr>
            <a:r>
              <a:rPr lang="en-US"/>
              <a:t>We already have found that the accuracy of the Euler algorithm is limited and that frequently its solutions are not stable.</a:t>
            </a:r>
            <a:endParaRPr/>
          </a:p>
          <a:p>
            <a:pPr marL="342900" lvl="0" indent="-342900" algn="l" rtl="0">
              <a:spcBef>
                <a:spcPts val="496"/>
              </a:spcBef>
              <a:spcAft>
                <a:spcPts val="0"/>
              </a:spcAft>
              <a:buClr>
                <a:schemeClr val="dk1"/>
              </a:buClr>
              <a:buSzPct val="100000"/>
              <a:buChar char="•"/>
            </a:pPr>
            <a:r>
              <a:rPr lang="en-US"/>
              <a:t>A simple modification yields solutions that are stable for oscillatory systems. </a:t>
            </a:r>
            <a:endParaRPr/>
          </a:p>
          <a:p>
            <a:pPr marL="742950" lvl="1" indent="-285750" algn="l" rtl="0">
              <a:spcBef>
                <a:spcPts val="434"/>
              </a:spcBef>
              <a:spcAft>
                <a:spcPts val="0"/>
              </a:spcAft>
              <a:buClr>
                <a:schemeClr val="dk1"/>
              </a:buClr>
              <a:buSzPct val="100000"/>
              <a:buChar char="–"/>
            </a:pPr>
            <a:r>
              <a:rPr lang="en-US"/>
              <a:t>Euler-Cromer</a:t>
            </a:r>
            <a:endParaRPr/>
          </a:p>
          <a:p>
            <a:pPr marL="1143000" lvl="2" indent="-228600" algn="l" rtl="0">
              <a:spcBef>
                <a:spcPts val="372"/>
              </a:spcBef>
              <a:spcAft>
                <a:spcPts val="0"/>
              </a:spcAft>
              <a:buClr>
                <a:schemeClr val="dk1"/>
              </a:buClr>
              <a:buSzPct val="100000"/>
              <a:buChar char="•"/>
            </a:pPr>
            <a:r>
              <a:rPr lang="en-US"/>
              <a:t>Use v</a:t>
            </a:r>
            <a:r>
              <a:rPr lang="en-US" baseline="-25000"/>
              <a:t>n+1</a:t>
            </a:r>
            <a:endParaRPr/>
          </a:p>
          <a:p>
            <a:pPr marL="742950" lvl="1" indent="-285750" algn="l" rtl="0">
              <a:spcBef>
                <a:spcPts val="434"/>
              </a:spcBef>
              <a:spcAft>
                <a:spcPts val="0"/>
              </a:spcAft>
              <a:buClr>
                <a:schemeClr val="dk1"/>
              </a:buClr>
              <a:buSzPct val="100000"/>
              <a:buChar char="–"/>
            </a:pPr>
            <a:r>
              <a:rPr lang="en-US"/>
              <a:t>Midpoint algorithm</a:t>
            </a:r>
            <a:endParaRPr/>
          </a:p>
          <a:p>
            <a:pPr marL="1143000" lvl="2" indent="-228600" algn="l" rtl="0">
              <a:spcBef>
                <a:spcPts val="372"/>
              </a:spcBef>
              <a:spcAft>
                <a:spcPts val="0"/>
              </a:spcAft>
              <a:buClr>
                <a:schemeClr val="dk1"/>
              </a:buClr>
              <a:buSzPct val="100000"/>
              <a:buChar char="•"/>
            </a:pPr>
            <a:r>
              <a:rPr lang="en-US"/>
              <a:t>use the mean velocity, ½ (v</a:t>
            </a:r>
            <a:r>
              <a:rPr lang="en-US" baseline="-25000"/>
              <a:t>n</a:t>
            </a:r>
            <a:r>
              <a:rPr lang="en-US"/>
              <a:t>+v</a:t>
            </a:r>
            <a:r>
              <a:rPr lang="en-US" baseline="-25000"/>
              <a:t>n+1</a:t>
            </a:r>
            <a:r>
              <a:rPr lang="en-US"/>
              <a:t>)</a:t>
            </a:r>
            <a:endParaRPr/>
          </a:p>
          <a:p>
            <a:pPr marL="1143000" lvl="2" indent="-228600" algn="l" rtl="0">
              <a:spcBef>
                <a:spcPts val="372"/>
              </a:spcBef>
              <a:spcAft>
                <a:spcPts val="0"/>
              </a:spcAft>
              <a:buClr>
                <a:schemeClr val="dk1"/>
              </a:buClr>
              <a:buSzPct val="100000"/>
              <a:buChar char="•"/>
            </a:pPr>
            <a:r>
              <a:rPr lang="en-US"/>
              <a:t>Second order accuracy!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55" name="Google Shape;355;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Although the midpoint approximation yields exact results for constant acceleration, it usually does not yield much better results than the Euler algorithm. </a:t>
            </a:r>
            <a:endParaRPr/>
          </a:p>
          <a:p>
            <a:pPr marL="342900" lvl="0" indent="-342900" algn="l" rtl="0">
              <a:spcBef>
                <a:spcPts val="640"/>
              </a:spcBef>
              <a:spcAft>
                <a:spcPts val="0"/>
              </a:spcAft>
              <a:buClr>
                <a:schemeClr val="dk1"/>
              </a:buClr>
              <a:buSzPts val="3200"/>
              <a:buChar char="•"/>
            </a:pPr>
            <a:r>
              <a:rPr lang="en-US"/>
              <a:t>In fact, both algorithms are equally poor, because the errors increase with each time step.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61" name="Google Shape;361;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 higher order algorithm whose error is bounded is the </a:t>
            </a:r>
            <a:r>
              <a:rPr lang="en-US" i="1"/>
              <a:t>half-step </a:t>
            </a:r>
            <a:r>
              <a:rPr lang="en-US"/>
              <a:t>algorithm. </a:t>
            </a:r>
            <a:endParaRPr/>
          </a:p>
          <a:p>
            <a:pPr marL="342900" lvl="0" indent="-342900" algn="l" rtl="0">
              <a:spcBef>
                <a:spcPts val="640"/>
              </a:spcBef>
              <a:spcAft>
                <a:spcPts val="0"/>
              </a:spcAft>
              <a:buClr>
                <a:schemeClr val="dk1"/>
              </a:buClr>
              <a:buSzPts val="3200"/>
              <a:buChar char="•"/>
            </a:pPr>
            <a:r>
              <a:rPr lang="en-US"/>
              <a:t>In this algorithm the average velocity during an interval is taken to be the velocity in the middle of the interval.</a:t>
            </a:r>
            <a:endParaRPr/>
          </a:p>
          <a:p>
            <a:pPr marL="342900" lvl="0" indent="-342900" algn="l" rtl="0">
              <a:spcBef>
                <a:spcPts val="640"/>
              </a:spcBef>
              <a:spcAft>
                <a:spcPts val="0"/>
              </a:spcAft>
              <a:buClr>
                <a:schemeClr val="dk1"/>
              </a:buClr>
              <a:buSzPts val="3200"/>
              <a:buChar char="•"/>
            </a:pPr>
            <a:r>
              <a:rPr lang="en-US"/>
              <a:t>The half-step algorithm can be written as </a:t>
            </a:r>
            <a:r>
              <a:rPr lang="en-US" i="1"/>
              <a:t>v</a:t>
            </a:r>
            <a:r>
              <a:rPr lang="en-US" i="1" baseline="-25000"/>
              <a:t>n</a:t>
            </a:r>
            <a:r>
              <a:rPr lang="en-US" baseline="-25000"/>
              <a:t>+1/2</a:t>
            </a:r>
            <a:r>
              <a:rPr lang="en-US"/>
              <a:t>= </a:t>
            </a:r>
            <a:r>
              <a:rPr lang="en-US" i="1"/>
              <a:t>v</a:t>
            </a:r>
            <a:r>
              <a:rPr lang="en-US" i="1" baseline="-25000"/>
              <a:t>n−</a:t>
            </a:r>
            <a:r>
              <a:rPr lang="en-US" baseline="-25000"/>
              <a:t>1/2</a:t>
            </a:r>
            <a:r>
              <a:rPr lang="en-US"/>
              <a:t>+ </a:t>
            </a:r>
            <a:r>
              <a:rPr lang="en-US" i="1"/>
              <a:t>a</a:t>
            </a:r>
            <a:r>
              <a:rPr lang="en-US" i="1" baseline="-25000"/>
              <a:t>n</a:t>
            </a:r>
            <a:r>
              <a:rPr lang="en-US"/>
              <a:t>Δ</a:t>
            </a:r>
            <a:r>
              <a:rPr lang="en-US" i="1"/>
              <a:t>t, </a:t>
            </a:r>
            <a:endParaRPr/>
          </a:p>
          <a:p>
            <a:pPr marL="342900" lvl="0" indent="-342900" algn="l" rtl="0">
              <a:spcBef>
                <a:spcPts val="640"/>
              </a:spcBef>
              <a:spcAft>
                <a:spcPts val="0"/>
              </a:spcAft>
              <a:buClr>
                <a:schemeClr val="dk1"/>
              </a:buClr>
              <a:buSzPts val="3200"/>
              <a:buChar char="•"/>
            </a:pPr>
            <a:r>
              <a:rPr lang="en-US" i="1"/>
              <a:t>x</a:t>
            </a:r>
            <a:r>
              <a:rPr lang="en-US" i="1" baseline="-25000"/>
              <a:t>n</a:t>
            </a:r>
            <a:r>
              <a:rPr lang="en-US" baseline="-25000"/>
              <a:t>+1</a:t>
            </a:r>
            <a:r>
              <a:rPr lang="en-US"/>
              <a:t> = </a:t>
            </a:r>
            <a:r>
              <a:rPr lang="en-US" i="1"/>
              <a:t>x</a:t>
            </a:r>
            <a:r>
              <a:rPr lang="en-US" i="1" baseline="-25000"/>
              <a:t>n</a:t>
            </a:r>
            <a:r>
              <a:rPr lang="en-US" i="1"/>
              <a:t> </a:t>
            </a:r>
            <a:r>
              <a:rPr lang="en-US"/>
              <a:t>+ </a:t>
            </a:r>
            <a:r>
              <a:rPr lang="en-US" i="1"/>
              <a:t>v</a:t>
            </a:r>
            <a:r>
              <a:rPr lang="en-US" i="1" baseline="-25000"/>
              <a:t>n</a:t>
            </a:r>
            <a:r>
              <a:rPr lang="en-US" baseline="-25000"/>
              <a:t>+1/2</a:t>
            </a:r>
            <a:r>
              <a:rPr lang="en-US"/>
              <a:t>Δ</a:t>
            </a:r>
            <a:r>
              <a:rPr lang="en-US" i="1"/>
              <a:t>t. </a:t>
            </a:r>
            <a:r>
              <a:rPr lang="en-US"/>
              <a:t>(half-step algorithm)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07" name="Google Shape;20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Although we need to do twice as many computations per time step, </a:t>
            </a:r>
            <a:endParaRPr/>
          </a:p>
          <a:p>
            <a:pPr marL="342900" lvl="0" indent="-342900" algn="l" rtl="0">
              <a:spcBef>
                <a:spcPts val="640"/>
              </a:spcBef>
              <a:spcAft>
                <a:spcPts val="0"/>
              </a:spcAft>
              <a:buClr>
                <a:schemeClr val="dk1"/>
              </a:buClr>
              <a:buSzPts val="3200"/>
              <a:buChar char="•"/>
            </a:pPr>
            <a:r>
              <a:rPr lang="en-US"/>
              <a:t>the Euler-Richardson algorithm is much faster than the Euler algorithm </a:t>
            </a:r>
            <a:endParaRPr/>
          </a:p>
          <a:p>
            <a:pPr marL="742950" lvl="1" indent="-285750" algn="l" rtl="0">
              <a:spcBef>
                <a:spcPts val="560"/>
              </a:spcBef>
              <a:spcAft>
                <a:spcPts val="0"/>
              </a:spcAft>
              <a:buClr>
                <a:schemeClr val="dk1"/>
              </a:buClr>
              <a:buSzPts val="2800"/>
              <a:buChar char="–"/>
            </a:pPr>
            <a:r>
              <a:rPr lang="en-US"/>
              <a:t>because we can make the time step larger </a:t>
            </a:r>
            <a:endParaRPr/>
          </a:p>
          <a:p>
            <a:pPr marL="742950" lvl="1" indent="-285750" algn="l" rtl="0">
              <a:spcBef>
                <a:spcPts val="560"/>
              </a:spcBef>
              <a:spcAft>
                <a:spcPts val="0"/>
              </a:spcAft>
              <a:buClr>
                <a:schemeClr val="dk1"/>
              </a:buClr>
              <a:buSzPts val="2800"/>
              <a:buChar char="–"/>
            </a:pPr>
            <a:r>
              <a:rPr lang="en-US"/>
              <a:t>still obtain better accuracy than with either the Euler or Euler-Cromer algorithms</a:t>
            </a:r>
            <a:endParaRPr/>
          </a:p>
          <a:p>
            <a:pPr marL="742950" lvl="1" indent="-285750" algn="l" rtl="0">
              <a:spcBef>
                <a:spcPts val="560"/>
              </a:spcBef>
              <a:spcAft>
                <a:spcPts val="0"/>
              </a:spcAft>
              <a:buClr>
                <a:schemeClr val="dk1"/>
              </a:buClr>
              <a:buSzPts val="2800"/>
              <a:buChar char="–"/>
            </a:pPr>
            <a:r>
              <a:rPr lang="en-US"/>
              <a:t>What’s the fundamental idea of this algorithm?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67" name="Google Shape;367;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Note that the half-step algorithm is not self-starting,</a:t>
            </a:r>
            <a:endParaRPr/>
          </a:p>
          <a:p>
            <a:pPr marL="742950" lvl="1" indent="-285750" algn="l" rtl="0">
              <a:spcBef>
                <a:spcPts val="560"/>
              </a:spcBef>
              <a:spcAft>
                <a:spcPts val="0"/>
              </a:spcAft>
              <a:buClr>
                <a:schemeClr val="dk1"/>
              </a:buClr>
              <a:buSzPts val="2800"/>
              <a:buChar char="–"/>
            </a:pPr>
            <a:r>
              <a:rPr lang="en-US"/>
              <a:t> does not allow us to calculate </a:t>
            </a:r>
            <a:r>
              <a:rPr lang="en-US" i="1"/>
              <a:t>v</a:t>
            </a:r>
            <a:r>
              <a:rPr lang="en-US" baseline="-25000"/>
              <a:t>1/2</a:t>
            </a:r>
            <a:r>
              <a:rPr lang="en-US"/>
              <a:t>. </a:t>
            </a:r>
            <a:endParaRPr/>
          </a:p>
          <a:p>
            <a:pPr marL="342900" lvl="0" indent="-342900" algn="l" rtl="0">
              <a:spcBef>
                <a:spcPts val="640"/>
              </a:spcBef>
              <a:spcAft>
                <a:spcPts val="0"/>
              </a:spcAft>
              <a:buClr>
                <a:schemeClr val="dk1"/>
              </a:buClr>
              <a:buSzPts val="3200"/>
              <a:buChar char="•"/>
            </a:pPr>
            <a:r>
              <a:rPr lang="en-US"/>
              <a:t>This problem can be overcome by adopting the Euler algorithm for the first half step:</a:t>
            </a:r>
            <a:endParaRPr/>
          </a:p>
          <a:p>
            <a:pPr marL="342900" lvl="0" indent="-342900" algn="l" rtl="0">
              <a:spcBef>
                <a:spcPts val="640"/>
              </a:spcBef>
              <a:spcAft>
                <a:spcPts val="0"/>
              </a:spcAft>
              <a:buClr>
                <a:schemeClr val="dk1"/>
              </a:buClr>
              <a:buSzPts val="3200"/>
              <a:buChar char="•"/>
            </a:pPr>
            <a:r>
              <a:rPr lang="en-US" i="1"/>
              <a:t>V</a:t>
            </a:r>
            <a:r>
              <a:rPr lang="en-US" baseline="-25000"/>
              <a:t>1/2</a:t>
            </a:r>
            <a:r>
              <a:rPr lang="en-US"/>
              <a:t>= </a:t>
            </a:r>
            <a:r>
              <a:rPr lang="en-US" i="1"/>
              <a:t>v</a:t>
            </a:r>
            <a:r>
              <a:rPr lang="en-US" baseline="-25000"/>
              <a:t>0</a:t>
            </a:r>
            <a:r>
              <a:rPr lang="en-US"/>
              <a:t> +1/2</a:t>
            </a:r>
            <a:r>
              <a:rPr lang="en-US" i="1"/>
              <a:t>a</a:t>
            </a:r>
            <a:r>
              <a:rPr lang="en-US" baseline="-25000"/>
              <a:t>0</a:t>
            </a:r>
            <a:r>
              <a:rPr lang="en-US"/>
              <a:t> Δ</a:t>
            </a:r>
            <a:r>
              <a:rPr lang="en-US" i="1"/>
              <a:t>t.</a:t>
            </a:r>
            <a:endParaRPr/>
          </a:p>
          <a:p>
            <a:pPr marL="342900" lvl="0" indent="-342900" algn="l" rtl="0">
              <a:spcBef>
                <a:spcPts val="640"/>
              </a:spcBef>
              <a:spcAft>
                <a:spcPts val="0"/>
              </a:spcAft>
              <a:buClr>
                <a:schemeClr val="dk1"/>
              </a:buClr>
              <a:buSzPts val="3200"/>
              <a:buChar char="•"/>
            </a:pPr>
            <a:r>
              <a:rPr lang="en-US"/>
              <a:t>Because the half-step algorithm is stable, it is a common textbook algorithm!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73" name="Google Shape;373;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The Euler-Richardson algorithm</a:t>
            </a:r>
            <a:endParaRPr/>
          </a:p>
          <a:p>
            <a:pPr marL="342900" lvl="0" indent="-342900" algn="l" rtl="0">
              <a:spcBef>
                <a:spcPts val="640"/>
              </a:spcBef>
              <a:spcAft>
                <a:spcPts val="0"/>
              </a:spcAft>
              <a:buClr>
                <a:schemeClr val="dk1"/>
              </a:buClr>
              <a:buSzPts val="3200"/>
              <a:buChar char="•"/>
            </a:pPr>
            <a:r>
              <a:rPr lang="en-US" i="1"/>
              <a:t>x</a:t>
            </a:r>
            <a:r>
              <a:rPr lang="en-US" baseline="-25000"/>
              <a:t>1</a:t>
            </a:r>
            <a:r>
              <a:rPr lang="en-US"/>
              <a:t> </a:t>
            </a:r>
            <a:r>
              <a:rPr lang="en-US" i="1"/>
              <a:t>≈x</a:t>
            </a:r>
            <a:r>
              <a:rPr lang="en-US"/>
              <a:t>(</a:t>
            </a:r>
            <a:r>
              <a:rPr lang="en-US" i="1"/>
              <a:t>t </a:t>
            </a:r>
            <a:r>
              <a:rPr lang="en-US"/>
              <a:t>+ Δ</a:t>
            </a:r>
            <a:r>
              <a:rPr lang="en-US" i="1"/>
              <a:t>t</a:t>
            </a:r>
            <a:r>
              <a:rPr lang="en-US"/>
              <a:t>) = </a:t>
            </a:r>
            <a:r>
              <a:rPr lang="en-US" i="1"/>
              <a:t>x</a:t>
            </a:r>
            <a:r>
              <a:rPr lang="en-US"/>
              <a:t>(</a:t>
            </a:r>
            <a:r>
              <a:rPr lang="en-US" i="1"/>
              <a:t>t</a:t>
            </a:r>
            <a:r>
              <a:rPr lang="en-US"/>
              <a:t>) + </a:t>
            </a:r>
            <a:r>
              <a:rPr lang="en-US" i="1"/>
              <a:t>v</a:t>
            </a:r>
            <a:r>
              <a:rPr lang="en-US"/>
              <a:t>(</a:t>
            </a:r>
            <a:r>
              <a:rPr lang="en-US" i="1"/>
              <a:t>t</a:t>
            </a:r>
            <a:r>
              <a:rPr lang="en-US"/>
              <a:t>)Δ</a:t>
            </a:r>
            <a:r>
              <a:rPr lang="en-US" i="1"/>
              <a:t>t </a:t>
            </a:r>
            <a:r>
              <a:rPr lang="en-US"/>
              <a:t>+1/2</a:t>
            </a:r>
            <a:r>
              <a:rPr lang="en-US" i="1"/>
              <a:t>a</a:t>
            </a:r>
            <a:r>
              <a:rPr lang="en-US"/>
              <a:t>(</a:t>
            </a:r>
            <a:r>
              <a:rPr lang="en-US" i="1"/>
              <a:t>t</a:t>
            </a:r>
            <a:r>
              <a:rPr lang="en-US"/>
              <a:t>)(Δ</a:t>
            </a:r>
            <a:r>
              <a:rPr lang="en-US" i="1"/>
              <a:t>t</a:t>
            </a:r>
            <a:r>
              <a:rPr lang="en-US"/>
              <a:t>)</a:t>
            </a:r>
            <a:r>
              <a:rPr lang="en-US" baseline="30000"/>
              <a:t>2</a:t>
            </a:r>
            <a:r>
              <a:rPr lang="en-US" i="1"/>
              <a:t>.</a:t>
            </a:r>
            <a:endParaRPr/>
          </a:p>
          <a:p>
            <a:pPr marL="342900" lvl="0" indent="-342900" algn="l" rtl="0">
              <a:spcBef>
                <a:spcPts val="640"/>
              </a:spcBef>
              <a:spcAft>
                <a:spcPts val="0"/>
              </a:spcAft>
              <a:buClr>
                <a:schemeClr val="dk1"/>
              </a:buClr>
              <a:buSzPts val="3200"/>
              <a:buChar char="•"/>
            </a:pPr>
            <a:r>
              <a:rPr lang="en-US"/>
              <a:t>The notation </a:t>
            </a:r>
            <a:r>
              <a:rPr lang="en-US" i="1"/>
              <a:t>x</a:t>
            </a:r>
            <a:r>
              <a:rPr lang="en-US" baseline="-25000"/>
              <a:t>1</a:t>
            </a:r>
            <a:r>
              <a:rPr lang="en-US"/>
              <a:t> implies that </a:t>
            </a:r>
            <a:r>
              <a:rPr lang="en-US" i="1"/>
              <a:t>x</a:t>
            </a:r>
            <a:r>
              <a:rPr lang="en-US"/>
              <a:t>(</a:t>
            </a:r>
            <a:r>
              <a:rPr lang="en-US" i="1"/>
              <a:t>t</a:t>
            </a:r>
            <a:r>
              <a:rPr lang="en-US"/>
              <a:t>+Δ</a:t>
            </a:r>
            <a:r>
              <a:rPr lang="en-US" i="1"/>
              <a:t>t</a:t>
            </a:r>
            <a:r>
              <a:rPr lang="en-US"/>
              <a:t>) is related to </a:t>
            </a:r>
            <a:r>
              <a:rPr lang="en-US" i="1"/>
              <a:t>x</a:t>
            </a:r>
            <a:r>
              <a:rPr lang="en-US"/>
              <a:t>(</a:t>
            </a:r>
            <a:r>
              <a:rPr lang="en-US" i="1"/>
              <a:t>t</a:t>
            </a:r>
            <a:r>
              <a:rPr lang="en-US"/>
              <a:t>) by one time step. </a:t>
            </a:r>
            <a:endParaRPr/>
          </a:p>
          <a:p>
            <a:pPr marL="342900" lvl="0" indent="-342900" algn="l" rtl="0">
              <a:spcBef>
                <a:spcPts val="640"/>
              </a:spcBef>
              <a:spcAft>
                <a:spcPts val="0"/>
              </a:spcAft>
              <a:buClr>
                <a:schemeClr val="dk1"/>
              </a:buClr>
              <a:buSzPts val="3200"/>
              <a:buChar char="•"/>
            </a:pPr>
            <a:r>
              <a:rPr lang="en-US"/>
              <a:t>We also may divide the step Δ</a:t>
            </a:r>
            <a:r>
              <a:rPr lang="en-US" i="1"/>
              <a:t>t </a:t>
            </a:r>
            <a:r>
              <a:rPr lang="en-US"/>
              <a:t>into half steps and write the first half step, </a:t>
            </a:r>
            <a:r>
              <a:rPr lang="en-US" i="1"/>
              <a:t>x</a:t>
            </a:r>
            <a:r>
              <a:rPr lang="en-US"/>
              <a:t>(</a:t>
            </a:r>
            <a:r>
              <a:rPr lang="en-US" i="1"/>
              <a:t>t </a:t>
            </a:r>
            <a:r>
              <a:rPr lang="en-US"/>
              <a:t>+ 1/2Δ</a:t>
            </a:r>
            <a:r>
              <a:rPr lang="en-US" i="1"/>
              <a:t>t</a:t>
            </a:r>
            <a:r>
              <a:rPr lang="en-US"/>
              <a:t>), as </a:t>
            </a:r>
            <a:endParaRPr/>
          </a:p>
          <a:p>
            <a:pPr marL="342900" lvl="0" indent="-342900" algn="l" rtl="0">
              <a:spcBef>
                <a:spcPts val="640"/>
              </a:spcBef>
              <a:spcAft>
                <a:spcPts val="0"/>
              </a:spcAft>
              <a:buClr>
                <a:schemeClr val="dk1"/>
              </a:buClr>
              <a:buSzPts val="3200"/>
              <a:buChar char="•"/>
            </a:pPr>
            <a:r>
              <a:rPr lang="en-US" i="1"/>
              <a:t>x</a:t>
            </a:r>
            <a:r>
              <a:rPr lang="en-US"/>
              <a:t>(</a:t>
            </a:r>
            <a:r>
              <a:rPr lang="en-US" i="1"/>
              <a:t>t </a:t>
            </a:r>
            <a:r>
              <a:rPr lang="en-US"/>
              <a:t>+1/2Δ</a:t>
            </a:r>
            <a:r>
              <a:rPr lang="en-US" i="1"/>
              <a:t>t</a:t>
            </a:r>
            <a:r>
              <a:rPr lang="en-US"/>
              <a:t>) </a:t>
            </a:r>
            <a:r>
              <a:rPr lang="en-US" i="1"/>
              <a:t>≈ x</a:t>
            </a:r>
            <a:r>
              <a:rPr lang="en-US"/>
              <a:t>(</a:t>
            </a:r>
            <a:r>
              <a:rPr lang="en-US" i="1"/>
              <a:t>t</a:t>
            </a:r>
            <a:r>
              <a:rPr lang="en-US"/>
              <a:t>) + </a:t>
            </a:r>
            <a:r>
              <a:rPr lang="en-US" i="1"/>
              <a:t>v</a:t>
            </a:r>
            <a:r>
              <a:rPr lang="en-US"/>
              <a:t>(</a:t>
            </a:r>
            <a:r>
              <a:rPr lang="en-US" i="1"/>
              <a:t>t</a:t>
            </a:r>
            <a:r>
              <a:rPr lang="en-US"/>
              <a:t>)Δ</a:t>
            </a:r>
            <a:r>
              <a:rPr lang="en-US" i="1"/>
              <a:t>t</a:t>
            </a:r>
            <a:r>
              <a:rPr lang="en-US"/>
              <a:t>/2+1/2</a:t>
            </a:r>
            <a:r>
              <a:rPr lang="en-US" i="1"/>
              <a:t>a</a:t>
            </a:r>
            <a:r>
              <a:rPr lang="en-US"/>
              <a:t>(</a:t>
            </a:r>
            <a:r>
              <a:rPr lang="en-US" i="1"/>
              <a:t>t</a:t>
            </a:r>
            <a:r>
              <a:rPr lang="en-US"/>
              <a:t>)(Δ</a:t>
            </a:r>
            <a:r>
              <a:rPr lang="en-US" i="1"/>
              <a:t>t/2)</a:t>
            </a:r>
            <a:r>
              <a:rPr lang="en-US" baseline="30000"/>
              <a:t>2</a:t>
            </a:r>
            <a:endParaRPr baseline="30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79" name="Google Shape;379;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The second half step, </a:t>
            </a:r>
            <a:r>
              <a:rPr lang="en-US" i="1"/>
              <a:t>x</a:t>
            </a:r>
            <a:r>
              <a:rPr lang="en-US" baseline="-25000"/>
              <a:t>2</a:t>
            </a:r>
            <a:r>
              <a:rPr lang="en-US"/>
              <a:t>(</a:t>
            </a:r>
            <a:r>
              <a:rPr lang="en-US" i="1"/>
              <a:t>t </a:t>
            </a:r>
            <a:r>
              <a:rPr lang="en-US"/>
              <a:t>+ Δ</a:t>
            </a:r>
            <a:r>
              <a:rPr lang="en-US" i="1"/>
              <a:t>t</a:t>
            </a:r>
            <a:r>
              <a:rPr lang="en-US"/>
              <a:t>), may be written as</a:t>
            </a:r>
            <a:endParaRPr/>
          </a:p>
          <a:p>
            <a:pPr marL="342900" lvl="0" indent="-342900" algn="l" rtl="0">
              <a:spcBef>
                <a:spcPts val="640"/>
              </a:spcBef>
              <a:spcAft>
                <a:spcPts val="0"/>
              </a:spcAft>
              <a:buClr>
                <a:schemeClr val="dk1"/>
              </a:buClr>
              <a:buSzPts val="3200"/>
              <a:buChar char="•"/>
            </a:pPr>
            <a:r>
              <a:rPr lang="en-US" i="1"/>
              <a:t>x</a:t>
            </a:r>
            <a:r>
              <a:rPr lang="en-US" baseline="-25000"/>
              <a:t>2</a:t>
            </a:r>
            <a:r>
              <a:rPr lang="en-US"/>
              <a:t>(</a:t>
            </a:r>
            <a:r>
              <a:rPr lang="en-US" i="1"/>
              <a:t>t </a:t>
            </a:r>
            <a:r>
              <a:rPr lang="en-US"/>
              <a:t>+ Δ</a:t>
            </a:r>
            <a:r>
              <a:rPr lang="en-US" i="1"/>
              <a:t>t</a:t>
            </a:r>
            <a:r>
              <a:rPr lang="en-US"/>
              <a:t>) ≈</a:t>
            </a:r>
            <a:r>
              <a:rPr lang="en-US" i="1"/>
              <a:t> x</a:t>
            </a:r>
            <a:r>
              <a:rPr lang="en-US"/>
              <a:t>(</a:t>
            </a:r>
            <a:r>
              <a:rPr lang="en-US" i="1"/>
              <a:t>t </a:t>
            </a:r>
            <a:r>
              <a:rPr lang="en-US"/>
              <a:t>+1/2Δ</a:t>
            </a:r>
            <a:r>
              <a:rPr lang="en-US" i="1"/>
              <a:t>t</a:t>
            </a:r>
            <a:r>
              <a:rPr lang="en-US"/>
              <a:t>) + </a:t>
            </a:r>
            <a:r>
              <a:rPr lang="en-US" i="1"/>
              <a:t>v</a:t>
            </a:r>
            <a:r>
              <a:rPr lang="en-US"/>
              <a:t>(</a:t>
            </a:r>
            <a:r>
              <a:rPr lang="en-US" i="1"/>
              <a:t>t </a:t>
            </a:r>
            <a:r>
              <a:rPr lang="en-US"/>
              <a:t>+1/2Δ</a:t>
            </a:r>
            <a:r>
              <a:rPr lang="en-US" i="1"/>
              <a:t>t</a:t>
            </a:r>
            <a:r>
              <a:rPr lang="en-US"/>
              <a:t>)Δ</a:t>
            </a:r>
            <a:r>
              <a:rPr lang="en-US" i="1"/>
              <a:t>t</a:t>
            </a:r>
            <a:r>
              <a:rPr lang="en-US"/>
              <a:t>/2+1/2</a:t>
            </a:r>
            <a:r>
              <a:rPr lang="en-US" i="1"/>
              <a:t>a</a:t>
            </a:r>
            <a:r>
              <a:rPr lang="en-US"/>
              <a:t>(</a:t>
            </a:r>
            <a:r>
              <a:rPr lang="en-US" i="1"/>
              <a:t>t </a:t>
            </a:r>
            <a:r>
              <a:rPr lang="en-US"/>
              <a:t>+1/2Δ</a:t>
            </a:r>
            <a:r>
              <a:rPr lang="en-US" i="1"/>
              <a:t>t</a:t>
            </a:r>
            <a:r>
              <a:rPr lang="en-US"/>
              <a:t>)(Δ</a:t>
            </a:r>
            <a:r>
              <a:rPr lang="en-US" i="1"/>
              <a:t>t/</a:t>
            </a:r>
            <a:r>
              <a:rPr lang="en-US"/>
              <a:t>2)</a:t>
            </a:r>
            <a:r>
              <a:rPr lang="en-US" baseline="30000"/>
              <a:t>2</a:t>
            </a:r>
            <a:r>
              <a:rPr lang="en-US" i="1"/>
              <a:t>.</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85" name="Google Shape;385;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i="1"/>
              <a:t>x</a:t>
            </a:r>
            <a:r>
              <a:rPr lang="en-US" baseline="-25000"/>
              <a:t>2</a:t>
            </a:r>
            <a:r>
              <a:rPr lang="en-US"/>
              <a:t>(</a:t>
            </a:r>
            <a:r>
              <a:rPr lang="en-US" i="1"/>
              <a:t>t </a:t>
            </a:r>
            <a:r>
              <a:rPr lang="en-US"/>
              <a:t>+ Δ</a:t>
            </a:r>
            <a:r>
              <a:rPr lang="en-US" i="1"/>
              <a:t>t</a:t>
            </a:r>
            <a:r>
              <a:rPr lang="en-US"/>
              <a:t>) </a:t>
            </a:r>
            <a:r>
              <a:rPr lang="en-US" i="1"/>
              <a:t> ≈x</a:t>
            </a:r>
            <a:r>
              <a:rPr lang="en-US"/>
              <a:t>(</a:t>
            </a:r>
            <a:r>
              <a:rPr lang="en-US" i="1"/>
              <a:t>t</a:t>
            </a:r>
            <a:r>
              <a:rPr lang="en-US"/>
              <a:t>) +1/2[</a:t>
            </a:r>
            <a:r>
              <a:rPr lang="en-US" i="1"/>
              <a:t>v</a:t>
            </a:r>
            <a:r>
              <a:rPr lang="en-US"/>
              <a:t>(</a:t>
            </a:r>
            <a:r>
              <a:rPr lang="en-US" i="1"/>
              <a:t>t</a:t>
            </a:r>
            <a:r>
              <a:rPr lang="en-US"/>
              <a:t>) + </a:t>
            </a:r>
            <a:r>
              <a:rPr lang="en-US" i="1"/>
              <a:t>v</a:t>
            </a:r>
            <a:r>
              <a:rPr lang="en-US"/>
              <a:t>(</a:t>
            </a:r>
            <a:r>
              <a:rPr lang="en-US" i="1"/>
              <a:t>t </a:t>
            </a:r>
            <a:r>
              <a:rPr lang="en-US"/>
              <a:t>+1/2Δ</a:t>
            </a:r>
            <a:r>
              <a:rPr lang="en-US" i="1"/>
              <a:t>t</a:t>
            </a:r>
            <a:r>
              <a:rPr lang="en-US"/>
              <a:t>)]Δ</a:t>
            </a:r>
            <a:r>
              <a:rPr lang="en-US" i="1"/>
              <a:t>t </a:t>
            </a:r>
            <a:r>
              <a:rPr lang="en-US"/>
              <a:t>+1/2[</a:t>
            </a:r>
            <a:r>
              <a:rPr lang="en-US" i="1"/>
              <a:t>a</a:t>
            </a:r>
            <a:r>
              <a:rPr lang="en-US"/>
              <a:t>(</a:t>
            </a:r>
            <a:r>
              <a:rPr lang="en-US" i="1"/>
              <a:t>t</a:t>
            </a:r>
            <a:r>
              <a:rPr lang="en-US"/>
              <a:t>) + </a:t>
            </a:r>
            <a:r>
              <a:rPr lang="en-US" i="1"/>
              <a:t>a</a:t>
            </a:r>
            <a:r>
              <a:rPr lang="en-US"/>
              <a:t>(</a:t>
            </a:r>
            <a:r>
              <a:rPr lang="en-US" i="1"/>
              <a:t>t </a:t>
            </a:r>
            <a:r>
              <a:rPr lang="en-US"/>
              <a:t>+1/2 Δ</a:t>
            </a:r>
            <a:r>
              <a:rPr lang="en-US" i="1"/>
              <a:t>t</a:t>
            </a:r>
            <a:r>
              <a:rPr lang="en-US"/>
              <a:t>)](1/2 Δ</a:t>
            </a:r>
            <a:r>
              <a:rPr lang="en-US" i="1"/>
              <a:t>t</a:t>
            </a:r>
            <a:r>
              <a:rPr lang="en-US"/>
              <a:t>)</a:t>
            </a:r>
            <a:r>
              <a:rPr lang="en-US" baseline="30000"/>
              <a:t>2</a:t>
            </a:r>
            <a:endParaRPr baseline="30000"/>
          </a:p>
          <a:p>
            <a:pPr marL="342900" lvl="0" indent="-342900" algn="l" rtl="0">
              <a:spcBef>
                <a:spcPts val="640"/>
              </a:spcBef>
              <a:spcAft>
                <a:spcPts val="0"/>
              </a:spcAft>
              <a:buClr>
                <a:schemeClr val="dk1"/>
              </a:buClr>
              <a:buSzPts val="3200"/>
              <a:buChar char="•"/>
            </a:pPr>
            <a:r>
              <a:rPr lang="en-US"/>
              <a:t>Now </a:t>
            </a:r>
            <a:r>
              <a:rPr lang="en-US" i="1"/>
              <a:t>a</a:t>
            </a:r>
            <a:r>
              <a:rPr lang="en-US"/>
              <a:t>(</a:t>
            </a:r>
            <a:r>
              <a:rPr lang="en-US" i="1"/>
              <a:t>t </a:t>
            </a:r>
            <a:r>
              <a:rPr lang="en-US"/>
              <a:t>+ 1/2Δ</a:t>
            </a:r>
            <a:r>
              <a:rPr lang="en-US" i="1"/>
              <a:t>t</a:t>
            </a:r>
            <a:r>
              <a:rPr lang="en-US"/>
              <a:t>) </a:t>
            </a:r>
            <a:r>
              <a:rPr lang="en-US" i="1"/>
              <a:t> ≈a</a:t>
            </a:r>
            <a:r>
              <a:rPr lang="en-US"/>
              <a:t>(</a:t>
            </a:r>
            <a:r>
              <a:rPr lang="en-US" i="1"/>
              <a:t>t</a:t>
            </a:r>
            <a:r>
              <a:rPr lang="en-US"/>
              <a:t>) + 1/2</a:t>
            </a:r>
            <a:r>
              <a:rPr lang="en-US" i="1"/>
              <a:t>a′</a:t>
            </a:r>
            <a:r>
              <a:rPr lang="en-US"/>
              <a:t>(</a:t>
            </a:r>
            <a:r>
              <a:rPr lang="en-US" i="1"/>
              <a:t>t</a:t>
            </a:r>
            <a:r>
              <a:rPr lang="en-US"/>
              <a:t>)Δ</a:t>
            </a:r>
            <a:r>
              <a:rPr lang="en-US" i="1"/>
              <a:t>t</a:t>
            </a:r>
            <a:r>
              <a:rPr lang="en-US"/>
              <a:t>. </a:t>
            </a:r>
            <a:endParaRPr/>
          </a:p>
          <a:p>
            <a:pPr marL="342900" lvl="0" indent="-342900" algn="l" rtl="0">
              <a:spcBef>
                <a:spcPts val="640"/>
              </a:spcBef>
              <a:spcAft>
                <a:spcPts val="0"/>
              </a:spcAft>
              <a:buClr>
                <a:schemeClr val="dk1"/>
              </a:buClr>
              <a:buSzPts val="3200"/>
              <a:buChar char="•"/>
            </a:pPr>
            <a:r>
              <a:rPr lang="en-US"/>
              <a:t>Hence to order (Δ</a:t>
            </a:r>
            <a:r>
              <a:rPr lang="en-US" i="1"/>
              <a:t>t</a:t>
            </a:r>
            <a:r>
              <a:rPr lang="en-US"/>
              <a:t>)</a:t>
            </a:r>
            <a:r>
              <a:rPr lang="en-US" baseline="30000"/>
              <a:t>2</a:t>
            </a:r>
            <a:r>
              <a:rPr lang="en-US"/>
              <a:t>, it becomes</a:t>
            </a:r>
            <a:endParaRPr/>
          </a:p>
          <a:p>
            <a:pPr marL="342900" lvl="0" indent="-342900" algn="l" rtl="0">
              <a:spcBef>
                <a:spcPts val="640"/>
              </a:spcBef>
              <a:spcAft>
                <a:spcPts val="0"/>
              </a:spcAft>
              <a:buClr>
                <a:schemeClr val="dk1"/>
              </a:buClr>
              <a:buSzPts val="3200"/>
              <a:buChar char="•"/>
            </a:pPr>
            <a:r>
              <a:rPr lang="en-US" i="1"/>
              <a:t>x</a:t>
            </a:r>
            <a:r>
              <a:rPr lang="en-US" baseline="-25000"/>
              <a:t>2</a:t>
            </a:r>
            <a:r>
              <a:rPr lang="en-US"/>
              <a:t>(</a:t>
            </a:r>
            <a:r>
              <a:rPr lang="en-US" i="1"/>
              <a:t>t </a:t>
            </a:r>
            <a:r>
              <a:rPr lang="en-US"/>
              <a:t>+ Δ</a:t>
            </a:r>
            <a:r>
              <a:rPr lang="en-US" i="1"/>
              <a:t>t</a:t>
            </a:r>
            <a:r>
              <a:rPr lang="en-US"/>
              <a:t>) </a:t>
            </a:r>
            <a:r>
              <a:rPr lang="en-US" i="1"/>
              <a:t> ≈x</a:t>
            </a:r>
            <a:r>
              <a:rPr lang="en-US"/>
              <a:t>(</a:t>
            </a:r>
            <a:r>
              <a:rPr lang="en-US" i="1"/>
              <a:t>t</a:t>
            </a:r>
            <a:r>
              <a:rPr lang="en-US"/>
              <a:t>) +1/2[</a:t>
            </a:r>
            <a:r>
              <a:rPr lang="en-US" i="1"/>
              <a:t>v</a:t>
            </a:r>
            <a:r>
              <a:rPr lang="en-US"/>
              <a:t>(</a:t>
            </a:r>
            <a:r>
              <a:rPr lang="en-US" i="1"/>
              <a:t>t</a:t>
            </a:r>
            <a:r>
              <a:rPr lang="en-US"/>
              <a:t>) + </a:t>
            </a:r>
            <a:r>
              <a:rPr lang="en-US" i="1"/>
              <a:t>v</a:t>
            </a:r>
            <a:r>
              <a:rPr lang="en-US"/>
              <a:t>(</a:t>
            </a:r>
            <a:r>
              <a:rPr lang="en-US" i="1"/>
              <a:t>t </a:t>
            </a:r>
            <a:r>
              <a:rPr lang="en-US"/>
              <a:t>+1/2Δ</a:t>
            </a:r>
            <a:r>
              <a:rPr lang="en-US" i="1"/>
              <a:t>t</a:t>
            </a:r>
            <a:r>
              <a:rPr lang="en-US"/>
              <a:t>)]Δ</a:t>
            </a:r>
            <a:r>
              <a:rPr lang="en-US" i="1"/>
              <a:t>t </a:t>
            </a:r>
            <a:r>
              <a:rPr lang="en-US"/>
              <a:t>+1/2[2</a:t>
            </a:r>
            <a:r>
              <a:rPr lang="en-US" i="1"/>
              <a:t>a</a:t>
            </a:r>
            <a:r>
              <a:rPr lang="en-US"/>
              <a:t>(</a:t>
            </a:r>
            <a:r>
              <a:rPr lang="en-US" i="1"/>
              <a:t>t</a:t>
            </a:r>
            <a:r>
              <a:rPr lang="en-US"/>
              <a:t>)](1/2 Δ</a:t>
            </a:r>
            <a:r>
              <a:rPr lang="en-US" i="1"/>
              <a:t>t</a:t>
            </a:r>
            <a:r>
              <a:rPr lang="en-US"/>
              <a:t>)</a:t>
            </a:r>
            <a:r>
              <a:rPr lang="en-US" baseline="30000"/>
              <a:t>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91" name="Google Shape;391;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We can find an approximation that is accurate to order (Δ</a:t>
            </a:r>
            <a:r>
              <a:rPr lang="en-US" i="1"/>
              <a:t>t</a:t>
            </a:r>
            <a:r>
              <a:rPr lang="en-US"/>
              <a:t>)</a:t>
            </a:r>
            <a:r>
              <a:rPr lang="en-US" baseline="30000"/>
              <a:t>3</a:t>
            </a:r>
            <a:r>
              <a:rPr lang="en-US"/>
              <a:t> by combining x1 and x2 so that the terms to order (Δ</a:t>
            </a:r>
            <a:r>
              <a:rPr lang="en-US" i="1"/>
              <a:t>t</a:t>
            </a:r>
            <a:r>
              <a:rPr lang="en-US"/>
              <a:t>)</a:t>
            </a:r>
            <a:r>
              <a:rPr lang="en-US" baseline="30000"/>
              <a:t>2</a:t>
            </a:r>
            <a:r>
              <a:rPr lang="en-US"/>
              <a:t> cancel. </a:t>
            </a:r>
            <a:endParaRPr/>
          </a:p>
          <a:p>
            <a:pPr marL="342900" lvl="0" indent="-342900" algn="l" rtl="0">
              <a:spcBef>
                <a:spcPts val="592"/>
              </a:spcBef>
              <a:spcAft>
                <a:spcPts val="0"/>
              </a:spcAft>
              <a:buClr>
                <a:schemeClr val="dk1"/>
              </a:buClr>
              <a:buSzPct val="100000"/>
              <a:buChar char="•"/>
            </a:pPr>
            <a:r>
              <a:rPr lang="en-US"/>
              <a:t>The combination that works is 2</a:t>
            </a:r>
            <a:r>
              <a:rPr lang="en-US" i="1"/>
              <a:t>x</a:t>
            </a:r>
            <a:r>
              <a:rPr lang="en-US" baseline="-25000"/>
              <a:t>2</a:t>
            </a:r>
            <a:r>
              <a:rPr lang="en-US"/>
              <a:t> </a:t>
            </a:r>
            <a:r>
              <a:rPr lang="en-US" i="1"/>
              <a:t>- x</a:t>
            </a:r>
            <a:r>
              <a:rPr lang="en-US" baseline="-25000"/>
              <a:t>1</a:t>
            </a:r>
            <a:r>
              <a:rPr lang="en-US"/>
              <a:t>, which gives the</a:t>
            </a:r>
            <a:endParaRPr/>
          </a:p>
          <a:p>
            <a:pPr marL="342900" lvl="0" indent="-342900" algn="l" rtl="0">
              <a:spcBef>
                <a:spcPts val="592"/>
              </a:spcBef>
              <a:spcAft>
                <a:spcPts val="0"/>
              </a:spcAft>
              <a:buClr>
                <a:schemeClr val="dk1"/>
              </a:buClr>
              <a:buSzPct val="100000"/>
              <a:buChar char="•"/>
            </a:pPr>
            <a:r>
              <a:rPr lang="en-US"/>
              <a:t>Euler-Richardson result:</a:t>
            </a:r>
            <a:endParaRPr/>
          </a:p>
          <a:p>
            <a:pPr marL="342900" lvl="0" indent="-342900" algn="l" rtl="0">
              <a:spcBef>
                <a:spcPts val="592"/>
              </a:spcBef>
              <a:spcAft>
                <a:spcPts val="0"/>
              </a:spcAft>
              <a:buClr>
                <a:schemeClr val="dk1"/>
              </a:buClr>
              <a:buSzPct val="100000"/>
              <a:buChar char="•"/>
            </a:pPr>
            <a:r>
              <a:rPr lang="en-US" i="1"/>
              <a:t>x</a:t>
            </a:r>
            <a:r>
              <a:rPr lang="en-US" baseline="-25000"/>
              <a:t>er</a:t>
            </a:r>
            <a:r>
              <a:rPr lang="en-US"/>
              <a:t>(</a:t>
            </a:r>
            <a:r>
              <a:rPr lang="en-US" i="1"/>
              <a:t>t </a:t>
            </a:r>
            <a:r>
              <a:rPr lang="en-US"/>
              <a:t>+ Δ</a:t>
            </a:r>
            <a:r>
              <a:rPr lang="en-US" i="1"/>
              <a:t>t</a:t>
            </a:r>
            <a:r>
              <a:rPr lang="en-US"/>
              <a:t>) </a:t>
            </a:r>
            <a:r>
              <a:rPr lang="en-US" i="1"/>
              <a:t> ≡2x</a:t>
            </a:r>
            <a:r>
              <a:rPr lang="en-US" i="1" baseline="-25000"/>
              <a:t>2</a:t>
            </a:r>
            <a:r>
              <a:rPr lang="en-US"/>
              <a:t>(</a:t>
            </a:r>
            <a:r>
              <a:rPr lang="en-US" i="1"/>
              <a:t>t+</a:t>
            </a:r>
            <a:r>
              <a:rPr lang="en-US"/>
              <a:t>Δ</a:t>
            </a:r>
            <a:r>
              <a:rPr lang="en-US" i="1"/>
              <a:t>t</a:t>
            </a:r>
            <a:r>
              <a:rPr lang="en-US"/>
              <a:t>)-x</a:t>
            </a:r>
            <a:r>
              <a:rPr lang="en-US" baseline="-25000"/>
              <a:t>1</a:t>
            </a:r>
            <a:r>
              <a:rPr lang="en-US"/>
              <a:t> (</a:t>
            </a:r>
            <a:r>
              <a:rPr lang="en-US" i="1"/>
              <a:t>t+</a:t>
            </a:r>
            <a:r>
              <a:rPr lang="en-US"/>
              <a:t>Δ</a:t>
            </a:r>
            <a:r>
              <a:rPr lang="en-US" i="1"/>
              <a:t>t</a:t>
            </a:r>
            <a:r>
              <a:rPr lang="en-US"/>
              <a:t>)=x(t)+v(t+1/2Δ</a:t>
            </a:r>
            <a:r>
              <a:rPr lang="en-US" i="1"/>
              <a:t>t</a:t>
            </a:r>
            <a:r>
              <a:rPr lang="en-US"/>
              <a:t>)]Δ</a:t>
            </a:r>
            <a:r>
              <a:rPr lang="en-US" i="1"/>
              <a:t>t </a:t>
            </a:r>
            <a:r>
              <a:rPr lang="en-US"/>
              <a:t>+O (Δ</a:t>
            </a:r>
            <a:r>
              <a:rPr lang="en-US" i="1"/>
              <a:t>t</a:t>
            </a:r>
            <a:r>
              <a:rPr lang="en-US"/>
              <a:t>)</a:t>
            </a:r>
            <a:r>
              <a:rPr lang="en-US" baseline="30000"/>
              <a:t>3</a:t>
            </a:r>
            <a:endParaRPr baseline="30000"/>
          </a:p>
          <a:p>
            <a:pPr marL="342900" lvl="0" indent="-342900" algn="l" rtl="0">
              <a:spcBef>
                <a:spcPts val="592"/>
              </a:spcBef>
              <a:spcAft>
                <a:spcPts val="0"/>
              </a:spcAft>
              <a:buClr>
                <a:schemeClr val="dk1"/>
              </a:buClr>
              <a:buSzPct val="100000"/>
              <a:buChar char="•"/>
            </a:pPr>
            <a:r>
              <a:rPr lang="en-US" i="1"/>
              <a:t>v</a:t>
            </a:r>
            <a:r>
              <a:rPr lang="en-US" baseline="-25000"/>
              <a:t>er</a:t>
            </a:r>
            <a:r>
              <a:rPr lang="en-US"/>
              <a:t> </a:t>
            </a:r>
            <a:r>
              <a:rPr lang="en-US" i="1"/>
              <a:t> ≡2v</a:t>
            </a:r>
            <a:r>
              <a:rPr lang="en-US" i="1" baseline="-25000"/>
              <a:t>2</a:t>
            </a:r>
            <a:r>
              <a:rPr lang="en-US"/>
              <a:t>(</a:t>
            </a:r>
            <a:r>
              <a:rPr lang="en-US" i="1"/>
              <a:t>t+</a:t>
            </a:r>
            <a:r>
              <a:rPr lang="en-US"/>
              <a:t>Δ</a:t>
            </a:r>
            <a:r>
              <a:rPr lang="en-US" i="1"/>
              <a:t>t</a:t>
            </a:r>
            <a:r>
              <a:rPr lang="en-US"/>
              <a:t>)-v</a:t>
            </a:r>
            <a:r>
              <a:rPr lang="en-US" baseline="-25000"/>
              <a:t>1</a:t>
            </a:r>
            <a:r>
              <a:rPr lang="en-US"/>
              <a:t> (</a:t>
            </a:r>
            <a:r>
              <a:rPr lang="en-US" i="1"/>
              <a:t>t+</a:t>
            </a:r>
            <a:r>
              <a:rPr lang="en-US"/>
              <a:t>Δ</a:t>
            </a:r>
            <a:r>
              <a:rPr lang="en-US" i="1"/>
              <a:t>t</a:t>
            </a:r>
            <a:r>
              <a:rPr lang="en-US"/>
              <a:t>)=v(t)+a(t+1/2Δ</a:t>
            </a:r>
            <a:r>
              <a:rPr lang="en-US" i="1"/>
              <a:t>t</a:t>
            </a:r>
            <a:r>
              <a:rPr lang="en-US"/>
              <a:t>)]Δ</a:t>
            </a:r>
            <a:r>
              <a:rPr lang="en-US" i="1"/>
              <a:t>t </a:t>
            </a:r>
            <a:r>
              <a:rPr lang="en-US"/>
              <a:t>+O (Δ</a:t>
            </a:r>
            <a:r>
              <a:rPr lang="en-US" i="1"/>
              <a:t>t</a:t>
            </a:r>
            <a:r>
              <a:rPr lang="en-US"/>
              <a:t>)</a:t>
            </a:r>
            <a:r>
              <a:rPr lang="en-US" baseline="30000"/>
              <a:t>3</a:t>
            </a: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97" name="Google Shape;39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 bonus of the Euler-Richardson algorithm is that the quantities </a:t>
            </a:r>
            <a:r>
              <a:rPr lang="en-US" i="1"/>
              <a:t>|x</a:t>
            </a:r>
            <a:r>
              <a:rPr lang="en-US" baseline="-25000"/>
              <a:t>2</a:t>
            </a:r>
            <a:r>
              <a:rPr lang="en-US"/>
              <a:t> -</a:t>
            </a:r>
            <a:r>
              <a:rPr lang="en-US" i="1"/>
              <a:t> x</a:t>
            </a:r>
            <a:r>
              <a:rPr lang="en-US" baseline="-25000"/>
              <a:t>1</a:t>
            </a:r>
            <a:r>
              <a:rPr lang="en-US" i="1"/>
              <a:t>| </a:t>
            </a:r>
            <a:r>
              <a:rPr lang="en-US"/>
              <a:t>and </a:t>
            </a:r>
            <a:r>
              <a:rPr lang="en-US" i="1"/>
              <a:t>|v</a:t>
            </a:r>
            <a:r>
              <a:rPr lang="en-US" baseline="-25000"/>
              <a:t>2</a:t>
            </a:r>
            <a:r>
              <a:rPr lang="en-US"/>
              <a:t> </a:t>
            </a:r>
            <a:r>
              <a:rPr lang="en-US" i="1"/>
              <a:t>- v</a:t>
            </a:r>
            <a:r>
              <a:rPr lang="en-US" baseline="-25000"/>
              <a:t>1</a:t>
            </a:r>
            <a:r>
              <a:rPr lang="en-US" i="1"/>
              <a:t>| </a:t>
            </a:r>
            <a:r>
              <a:rPr lang="en-US"/>
              <a:t>give an estimate for the error. </a:t>
            </a:r>
            <a:endParaRPr/>
          </a:p>
          <a:p>
            <a:pPr marL="342900" lvl="0" indent="-342900" algn="l" rtl="0">
              <a:spcBef>
                <a:spcPts val="640"/>
              </a:spcBef>
              <a:spcAft>
                <a:spcPts val="0"/>
              </a:spcAft>
              <a:buClr>
                <a:schemeClr val="dk1"/>
              </a:buClr>
              <a:buSzPts val="3200"/>
              <a:buChar char="•"/>
            </a:pPr>
            <a:r>
              <a:rPr lang="en-US"/>
              <a:t>We can use these estimates to change the time step so that the error is always within some desired level of precision.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03" name="Google Shape;403;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One of the most common drift-free higher order algorithms is commonly attributed to Verlet.</a:t>
            </a:r>
            <a:endParaRPr/>
          </a:p>
          <a:p>
            <a:pPr marL="342900" lvl="0" indent="-342900" algn="l" rtl="0">
              <a:spcBef>
                <a:spcPts val="640"/>
              </a:spcBef>
              <a:spcAft>
                <a:spcPts val="0"/>
              </a:spcAft>
              <a:buClr>
                <a:schemeClr val="dk1"/>
              </a:buClr>
              <a:buSzPts val="3200"/>
              <a:buChar char="•"/>
            </a:pPr>
            <a:r>
              <a:rPr lang="en-US"/>
              <a:t>We write the Taylor series expansion for </a:t>
            </a:r>
            <a:r>
              <a:rPr lang="en-US" i="1"/>
              <a:t>x</a:t>
            </a:r>
            <a:r>
              <a:rPr lang="en-US" i="1" baseline="-25000"/>
              <a:t>n−</a:t>
            </a:r>
            <a:r>
              <a:rPr lang="en-US" baseline="-25000"/>
              <a:t>1</a:t>
            </a:r>
            <a:endParaRPr/>
          </a:p>
          <a:p>
            <a:pPr marL="342900" lvl="0" indent="-342900" algn="l" rtl="0">
              <a:spcBef>
                <a:spcPts val="640"/>
              </a:spcBef>
              <a:spcAft>
                <a:spcPts val="0"/>
              </a:spcAft>
              <a:buClr>
                <a:schemeClr val="dk1"/>
              </a:buClr>
              <a:buSzPts val="3200"/>
              <a:buChar char="•"/>
            </a:pPr>
            <a:r>
              <a:rPr lang="en-US" i="1"/>
              <a:t>x</a:t>
            </a:r>
            <a:r>
              <a:rPr lang="en-US" i="1" baseline="-25000"/>
              <a:t>n−</a:t>
            </a:r>
            <a:r>
              <a:rPr lang="en-US" baseline="-25000"/>
              <a:t>1</a:t>
            </a:r>
            <a:r>
              <a:rPr lang="en-US"/>
              <a:t> = </a:t>
            </a:r>
            <a:r>
              <a:rPr lang="en-US" i="1"/>
              <a:t>x</a:t>
            </a:r>
            <a:r>
              <a:rPr lang="en-US" i="1" baseline="-25000"/>
              <a:t>n</a:t>
            </a:r>
            <a:r>
              <a:rPr lang="en-US" i="1"/>
              <a:t>- v</a:t>
            </a:r>
            <a:r>
              <a:rPr lang="en-US" i="1" baseline="-25000"/>
              <a:t>n</a:t>
            </a:r>
            <a:r>
              <a:rPr lang="en-US"/>
              <a:t>Δ</a:t>
            </a:r>
            <a:r>
              <a:rPr lang="en-US" i="1"/>
              <a:t>t </a:t>
            </a:r>
            <a:r>
              <a:rPr lang="en-US"/>
              <a:t>+1/2</a:t>
            </a:r>
            <a:r>
              <a:rPr lang="en-US" i="1"/>
              <a:t>a</a:t>
            </a:r>
            <a:r>
              <a:rPr lang="en-US" i="1" baseline="-25000"/>
              <a:t>n</a:t>
            </a:r>
            <a:r>
              <a:rPr lang="en-US"/>
              <a:t>(Δ</a:t>
            </a:r>
            <a:r>
              <a:rPr lang="en-US" i="1"/>
              <a:t>t</a:t>
            </a:r>
            <a:r>
              <a:rPr lang="en-US"/>
              <a:t>)</a:t>
            </a:r>
            <a:r>
              <a:rPr lang="en-US" baseline="30000"/>
              <a:t>2</a:t>
            </a:r>
            <a:r>
              <a:rPr lang="en-US" i="1"/>
              <a:t>.</a:t>
            </a:r>
            <a:endParaRPr baseline="-25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09" name="Google Shape;409;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dirty="0"/>
              <a:t>If we add the forward and reverse forms respectively, we obtain</a:t>
            </a:r>
            <a:endParaRPr dirty="0"/>
          </a:p>
          <a:p>
            <a:pPr marL="342900" lvl="0" indent="-342900" algn="l" rtl="0">
              <a:spcBef>
                <a:spcPts val="592"/>
              </a:spcBef>
              <a:spcAft>
                <a:spcPts val="0"/>
              </a:spcAft>
              <a:buClr>
                <a:schemeClr val="dk1"/>
              </a:buClr>
              <a:buSzPct val="100000"/>
              <a:buChar char="•"/>
            </a:pPr>
            <a:r>
              <a:rPr lang="en-US" i="1" dirty="0"/>
              <a:t>x</a:t>
            </a:r>
            <a:r>
              <a:rPr lang="en-US" i="1" baseline="-25000" dirty="0"/>
              <a:t>n</a:t>
            </a:r>
            <a:r>
              <a:rPr lang="en-US" baseline="-25000" dirty="0"/>
              <a:t>+1</a:t>
            </a:r>
            <a:r>
              <a:rPr lang="en-US" dirty="0"/>
              <a:t> + </a:t>
            </a:r>
            <a:r>
              <a:rPr lang="en-US" i="1" dirty="0"/>
              <a:t>x</a:t>
            </a:r>
            <a:r>
              <a:rPr lang="en-US" i="1" baseline="-25000" dirty="0"/>
              <a:t>n−</a:t>
            </a:r>
            <a:r>
              <a:rPr lang="en-US" baseline="-25000" dirty="0"/>
              <a:t>1</a:t>
            </a:r>
            <a:r>
              <a:rPr lang="en-US" dirty="0"/>
              <a:t> = 2</a:t>
            </a:r>
            <a:r>
              <a:rPr lang="en-US" i="1" dirty="0"/>
              <a:t>x</a:t>
            </a:r>
            <a:r>
              <a:rPr lang="en-US" i="1" baseline="-25000" dirty="0"/>
              <a:t>n</a:t>
            </a:r>
            <a:r>
              <a:rPr lang="en-US" i="1" dirty="0"/>
              <a:t> </a:t>
            </a:r>
            <a:r>
              <a:rPr lang="en-US" dirty="0"/>
              <a:t>+ </a:t>
            </a:r>
            <a:r>
              <a:rPr lang="en-US" i="1" dirty="0"/>
              <a:t>a</a:t>
            </a:r>
            <a:r>
              <a:rPr lang="en-US" i="1" baseline="-25000" dirty="0"/>
              <a:t>n</a:t>
            </a:r>
            <a:r>
              <a:rPr lang="en-US" dirty="0"/>
              <a:t>(</a:t>
            </a:r>
            <a:r>
              <a:rPr lang="en-US" dirty="0" err="1"/>
              <a:t>Δ</a:t>
            </a:r>
            <a:r>
              <a:rPr lang="en-US" i="1" dirty="0" err="1"/>
              <a:t>t</a:t>
            </a:r>
            <a:r>
              <a:rPr lang="en-US" dirty="0"/>
              <a:t>)</a:t>
            </a:r>
            <a:r>
              <a:rPr lang="en-US" baseline="30000" dirty="0"/>
              <a:t>2</a:t>
            </a:r>
            <a:r>
              <a:rPr lang="en-US" dirty="0"/>
              <a:t> + </a:t>
            </a:r>
            <a:r>
              <a:rPr lang="en-US" i="1" dirty="0"/>
              <a:t>O</a:t>
            </a:r>
            <a:r>
              <a:rPr lang="en-US" dirty="0"/>
              <a:t>((</a:t>
            </a:r>
            <a:r>
              <a:rPr lang="en-US" dirty="0" err="1"/>
              <a:t>Δ</a:t>
            </a:r>
            <a:r>
              <a:rPr lang="en-US" i="1" dirty="0" err="1"/>
              <a:t>t</a:t>
            </a:r>
            <a:r>
              <a:rPr lang="en-US" dirty="0"/>
              <a:t>)</a:t>
            </a:r>
            <a:r>
              <a:rPr lang="en-US" baseline="30000" dirty="0"/>
              <a:t>4</a:t>
            </a:r>
            <a:r>
              <a:rPr lang="en-US" dirty="0"/>
              <a:t>)</a:t>
            </a:r>
            <a:endParaRPr dirty="0"/>
          </a:p>
          <a:p>
            <a:pPr marL="742950" lvl="1" indent="-285750" algn="l" rtl="0">
              <a:spcBef>
                <a:spcPts val="518"/>
              </a:spcBef>
              <a:spcAft>
                <a:spcPts val="0"/>
              </a:spcAft>
              <a:buClr>
                <a:schemeClr val="dk1"/>
              </a:buClr>
              <a:buSzPct val="100000"/>
              <a:buChar char="–"/>
            </a:pPr>
            <a:r>
              <a:rPr lang="en-US" dirty="0"/>
              <a:t>Why can we do this?</a:t>
            </a:r>
            <a:endParaRPr dirty="0"/>
          </a:p>
          <a:p>
            <a:pPr marL="342900" lvl="0" indent="-342900" algn="l" rtl="0">
              <a:spcBef>
                <a:spcPts val="592"/>
              </a:spcBef>
              <a:spcAft>
                <a:spcPts val="0"/>
              </a:spcAft>
              <a:buClr>
                <a:schemeClr val="dk1"/>
              </a:buClr>
              <a:buSzPct val="100000"/>
              <a:buChar char="•"/>
            </a:pPr>
            <a:r>
              <a:rPr lang="en-US" dirty="0"/>
              <a:t>or</a:t>
            </a:r>
            <a:endParaRPr dirty="0"/>
          </a:p>
          <a:p>
            <a:pPr marL="342900" lvl="0" indent="-342900" algn="l" rtl="0">
              <a:spcBef>
                <a:spcPts val="592"/>
              </a:spcBef>
              <a:spcAft>
                <a:spcPts val="0"/>
              </a:spcAft>
              <a:buClr>
                <a:schemeClr val="dk1"/>
              </a:buClr>
              <a:buSzPct val="100000"/>
              <a:buChar char="•"/>
            </a:pPr>
            <a:r>
              <a:rPr lang="en-US" i="1" dirty="0"/>
              <a:t>x</a:t>
            </a:r>
            <a:r>
              <a:rPr lang="en-US" i="1" baseline="-25000" dirty="0"/>
              <a:t>n</a:t>
            </a:r>
            <a:r>
              <a:rPr lang="en-US" baseline="-25000" dirty="0"/>
              <a:t>+1</a:t>
            </a:r>
            <a:r>
              <a:rPr lang="en-US" dirty="0"/>
              <a:t> = 2</a:t>
            </a:r>
            <a:r>
              <a:rPr lang="en-US" i="1" dirty="0"/>
              <a:t>x</a:t>
            </a:r>
            <a:r>
              <a:rPr lang="en-US" i="1" baseline="-25000" dirty="0"/>
              <a:t>n</a:t>
            </a:r>
            <a:r>
              <a:rPr lang="en-US" i="1" dirty="0"/>
              <a:t>- x</a:t>
            </a:r>
            <a:r>
              <a:rPr lang="en-US" i="1" baseline="-25000" dirty="0"/>
              <a:t>n−</a:t>
            </a:r>
            <a:r>
              <a:rPr lang="en-US" baseline="-25000" dirty="0"/>
              <a:t>1</a:t>
            </a:r>
            <a:r>
              <a:rPr lang="en-US" dirty="0"/>
              <a:t> + </a:t>
            </a:r>
            <a:r>
              <a:rPr lang="en-US" i="1" dirty="0"/>
              <a:t>a</a:t>
            </a:r>
            <a:r>
              <a:rPr lang="en-US" i="1" baseline="-25000" dirty="0"/>
              <a:t>n</a:t>
            </a:r>
            <a:r>
              <a:rPr lang="en-US" dirty="0"/>
              <a:t>(</a:t>
            </a:r>
            <a:r>
              <a:rPr lang="en-US" dirty="0" err="1"/>
              <a:t>Δ</a:t>
            </a:r>
            <a:r>
              <a:rPr lang="en-US" i="1" dirty="0" err="1"/>
              <a:t>t</a:t>
            </a:r>
            <a:r>
              <a:rPr lang="en-US" dirty="0"/>
              <a:t>)</a:t>
            </a:r>
            <a:r>
              <a:rPr lang="en-US" baseline="30000" dirty="0"/>
              <a:t>2</a:t>
            </a:r>
            <a:r>
              <a:rPr lang="en-US" i="1" dirty="0"/>
              <a:t>. </a:t>
            </a:r>
            <a:r>
              <a:rPr lang="en-US" dirty="0"/>
              <a:t>(leapfrog algorithm)</a:t>
            </a:r>
            <a:endParaRPr dirty="0"/>
          </a:p>
          <a:p>
            <a:pPr marL="342900" lvl="0" indent="-342900" algn="l" rtl="0">
              <a:spcBef>
                <a:spcPts val="592"/>
              </a:spcBef>
              <a:spcAft>
                <a:spcPts val="0"/>
              </a:spcAft>
              <a:buClr>
                <a:schemeClr val="dk1"/>
              </a:buClr>
              <a:buSzPct val="100000"/>
              <a:buChar char="•"/>
            </a:pPr>
            <a:r>
              <a:rPr lang="en-US" dirty="0"/>
              <a:t>the subtraction of the Taylor series for </a:t>
            </a:r>
            <a:r>
              <a:rPr lang="en-US" i="1" dirty="0"/>
              <a:t>x</a:t>
            </a:r>
            <a:r>
              <a:rPr lang="en-US" i="1" baseline="-25000" dirty="0"/>
              <a:t>n</a:t>
            </a:r>
            <a:r>
              <a:rPr lang="en-US" baseline="-25000" dirty="0"/>
              <a:t>+1</a:t>
            </a:r>
            <a:r>
              <a:rPr lang="en-US" dirty="0"/>
              <a:t> and </a:t>
            </a:r>
            <a:r>
              <a:rPr lang="en-US" i="1" dirty="0"/>
              <a:t>x</a:t>
            </a:r>
            <a:r>
              <a:rPr lang="en-US" i="1" baseline="-25000" dirty="0"/>
              <a:t>n−</a:t>
            </a:r>
            <a:r>
              <a:rPr lang="en-US" baseline="-25000" dirty="0"/>
              <a:t>1</a:t>
            </a:r>
            <a:r>
              <a:rPr lang="en-US" dirty="0"/>
              <a:t> yields </a:t>
            </a:r>
            <a:r>
              <a:rPr lang="en-US" i="1" dirty="0" err="1"/>
              <a:t>v</a:t>
            </a:r>
            <a:r>
              <a:rPr lang="en-US" i="1" baseline="-25000" dirty="0" err="1"/>
              <a:t>n</a:t>
            </a:r>
            <a:r>
              <a:rPr lang="en-US" i="1" dirty="0"/>
              <a:t> </a:t>
            </a:r>
            <a:r>
              <a:rPr lang="en-US" dirty="0"/>
              <a:t>= (</a:t>
            </a:r>
            <a:r>
              <a:rPr lang="en-US" i="1" dirty="0"/>
              <a:t>x</a:t>
            </a:r>
            <a:r>
              <a:rPr lang="en-US" i="1" baseline="-25000" dirty="0"/>
              <a:t>n</a:t>
            </a:r>
            <a:r>
              <a:rPr lang="en-US" baseline="-25000" dirty="0"/>
              <a:t>+1</a:t>
            </a:r>
            <a:r>
              <a:rPr lang="en-US" dirty="0"/>
              <a:t> -</a:t>
            </a:r>
            <a:r>
              <a:rPr lang="en-US" i="1" dirty="0"/>
              <a:t> x</a:t>
            </a:r>
            <a:r>
              <a:rPr lang="en-US" i="1" baseline="-25000" dirty="0"/>
              <a:t>n−</a:t>
            </a:r>
            <a:r>
              <a:rPr lang="en-US" baseline="-25000" dirty="0"/>
              <a:t>1</a:t>
            </a:r>
            <a:r>
              <a:rPr lang="en-US" dirty="0"/>
              <a:t>)/2Δ</a:t>
            </a:r>
            <a:r>
              <a:rPr lang="en-US" i="1" dirty="0"/>
              <a:t>t </a:t>
            </a:r>
            <a:r>
              <a:rPr lang="en-US" dirty="0"/>
              <a:t>(leapfrog algorithm</a:t>
            </a:r>
            <a:r>
              <a:rPr lang="en-US" dirty="0" smtClean="0"/>
              <a:t>)</a:t>
            </a:r>
          </a:p>
          <a:p>
            <a:pPr marL="342900" lvl="0" indent="-342900" algn="l" rtl="0">
              <a:spcBef>
                <a:spcPts val="592"/>
              </a:spcBef>
              <a:spcAft>
                <a:spcPts val="0"/>
              </a:spcAft>
              <a:buClr>
                <a:schemeClr val="dk1"/>
              </a:buClr>
              <a:buSzPct val="100000"/>
              <a:buChar char="•"/>
            </a:pPr>
            <a:r>
              <a:rPr lang="en-US" i="1" dirty="0" smtClean="0"/>
              <a:t>What are the global error for x and v?</a:t>
            </a:r>
            <a:endParaRPr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15" name="Google Shape;415;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Note that the global error associated with the leapfrog algorithm is third-order for the position and second-order for the velocity.</a:t>
            </a:r>
            <a:endParaRPr/>
          </a:p>
          <a:p>
            <a:pPr marL="342900" lvl="0" indent="-342900" algn="l" rtl="0">
              <a:spcBef>
                <a:spcPts val="592"/>
              </a:spcBef>
              <a:spcAft>
                <a:spcPts val="0"/>
              </a:spcAft>
              <a:buClr>
                <a:schemeClr val="dk1"/>
              </a:buClr>
              <a:buSzPct val="100000"/>
              <a:buChar char="•"/>
            </a:pPr>
            <a:r>
              <a:rPr lang="en-US"/>
              <a:t>However, the velocity plays no part in the integration of the equations of motion. </a:t>
            </a:r>
            <a:endParaRPr/>
          </a:p>
          <a:p>
            <a:pPr marL="342900" lvl="0" indent="-342900" algn="l" rtl="0">
              <a:spcBef>
                <a:spcPts val="592"/>
              </a:spcBef>
              <a:spcAft>
                <a:spcPts val="0"/>
              </a:spcAft>
              <a:buClr>
                <a:schemeClr val="dk1"/>
              </a:buClr>
              <a:buSzPct val="100000"/>
              <a:buChar char="•"/>
            </a:pPr>
            <a:r>
              <a:rPr lang="en-US"/>
              <a:t>The leapfrog algorithm is also known as the explicit central difference algorithm. </a:t>
            </a:r>
            <a:endParaRPr/>
          </a:p>
          <a:p>
            <a:pPr marL="342900" lvl="0" indent="-342900" algn="l" rtl="0">
              <a:spcBef>
                <a:spcPts val="592"/>
              </a:spcBef>
              <a:spcAft>
                <a:spcPts val="0"/>
              </a:spcAft>
              <a:buClr>
                <a:schemeClr val="dk1"/>
              </a:buClr>
              <a:buSzPct val="100000"/>
              <a:buChar char="•"/>
            </a:pPr>
            <a:r>
              <a:rPr lang="en-US"/>
              <a:t>Because this form of the leapfrog algorithm is not self-starting, another algorithm must be used to obtain the first few terms.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21" name="Google Shape;421;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An additional problem is that the new velocity is found by computing the difference between two quantities of the same order of magnitude. </a:t>
            </a:r>
            <a:endParaRPr/>
          </a:p>
          <a:p>
            <a:pPr marL="742950" lvl="1" indent="-285750" algn="l" rtl="0">
              <a:spcBef>
                <a:spcPts val="560"/>
              </a:spcBef>
              <a:spcAft>
                <a:spcPts val="0"/>
              </a:spcAft>
              <a:buClr>
                <a:schemeClr val="dk1"/>
              </a:buClr>
              <a:buSzPts val="2800"/>
              <a:buChar char="–"/>
            </a:pPr>
            <a:r>
              <a:rPr lang="en-US"/>
              <a:t>Really no good!</a:t>
            </a:r>
            <a:endParaRPr/>
          </a:p>
          <a:p>
            <a:pPr marL="342900" lvl="0" indent="-342900" algn="l" rtl="0">
              <a:spcBef>
                <a:spcPts val="640"/>
              </a:spcBef>
              <a:spcAft>
                <a:spcPts val="0"/>
              </a:spcAft>
              <a:buClr>
                <a:schemeClr val="dk1"/>
              </a:buClr>
              <a:buSzPts val="3200"/>
              <a:buChar char="•"/>
            </a:pPr>
            <a:r>
              <a:rPr lang="en-US"/>
              <a:t>Such an operation results in a loss of numerical precision and may give rise to roundoff errors.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Effects of Drag Resistance</a:t>
            </a:r>
            <a:endParaRPr/>
          </a:p>
        </p:txBody>
      </p:sp>
      <p:sp>
        <p:nvSpPr>
          <p:cNvPr id="213" name="Google Shape;21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 projectile on the surface of the Earth with no air friction, </a:t>
            </a:r>
            <a:endParaRPr/>
          </a:p>
          <a:p>
            <a:pPr marL="742950" lvl="1" indent="-285750" algn="l" rtl="0">
              <a:spcBef>
                <a:spcPts val="560"/>
              </a:spcBef>
              <a:spcAft>
                <a:spcPts val="0"/>
              </a:spcAft>
              <a:buClr>
                <a:schemeClr val="dk1"/>
              </a:buClr>
              <a:buSzPts val="2800"/>
              <a:buChar char="–"/>
            </a:pPr>
            <a:r>
              <a:rPr lang="en-US"/>
              <a:t>Including a plot of position versus time and an animation of a projectile moving through the air.</a:t>
            </a:r>
            <a:endParaRPr/>
          </a:p>
          <a:p>
            <a:pPr marL="742950" lvl="1" indent="-107950" algn="l" rtl="0">
              <a:spcBef>
                <a:spcPts val="560"/>
              </a:spcBef>
              <a:spcAft>
                <a:spcPts val="0"/>
              </a:spcAft>
              <a:buClr>
                <a:schemeClr val="dk1"/>
              </a:buClr>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27" name="Google Shape;427;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 mathematically equivalent version of the leapfrog algorithm is given by</a:t>
            </a:r>
            <a:endParaRPr/>
          </a:p>
          <a:p>
            <a:pPr marL="342900" lvl="0" indent="-342900" algn="l" rtl="0">
              <a:spcBef>
                <a:spcPts val="640"/>
              </a:spcBef>
              <a:spcAft>
                <a:spcPts val="0"/>
              </a:spcAft>
              <a:buClr>
                <a:schemeClr val="dk1"/>
              </a:buClr>
              <a:buSzPts val="3200"/>
              <a:buChar char="•"/>
            </a:pPr>
            <a:r>
              <a:rPr lang="en-US" i="1"/>
              <a:t>x</a:t>
            </a:r>
            <a:r>
              <a:rPr lang="en-US" i="1" baseline="-25000"/>
              <a:t>n</a:t>
            </a:r>
            <a:r>
              <a:rPr lang="en-US" baseline="-25000"/>
              <a:t>+1</a:t>
            </a:r>
            <a:r>
              <a:rPr lang="en-US"/>
              <a:t> = </a:t>
            </a:r>
            <a:r>
              <a:rPr lang="en-US" i="1"/>
              <a:t>x</a:t>
            </a:r>
            <a:r>
              <a:rPr lang="en-US" i="1" baseline="-25000"/>
              <a:t>n</a:t>
            </a:r>
            <a:r>
              <a:rPr lang="en-US" i="1"/>
              <a:t> </a:t>
            </a:r>
            <a:r>
              <a:rPr lang="en-US"/>
              <a:t>+ </a:t>
            </a:r>
            <a:r>
              <a:rPr lang="en-US" i="1"/>
              <a:t>v</a:t>
            </a:r>
            <a:r>
              <a:rPr lang="en-US" i="1" baseline="-25000"/>
              <a:t>n</a:t>
            </a:r>
            <a:r>
              <a:rPr lang="en-US"/>
              <a:t>Δ</a:t>
            </a:r>
            <a:r>
              <a:rPr lang="en-US" i="1"/>
              <a:t>t </a:t>
            </a:r>
            <a:r>
              <a:rPr lang="en-US"/>
              <a:t>+1/2</a:t>
            </a:r>
            <a:r>
              <a:rPr lang="en-US" i="1"/>
              <a:t>a</a:t>
            </a:r>
            <a:r>
              <a:rPr lang="en-US" i="1" baseline="-25000"/>
              <a:t>n</a:t>
            </a:r>
            <a:r>
              <a:rPr lang="en-US"/>
              <a:t>(Δ</a:t>
            </a:r>
            <a:r>
              <a:rPr lang="en-US" i="1"/>
              <a:t>t</a:t>
            </a:r>
            <a:r>
              <a:rPr lang="en-US"/>
              <a:t>)</a:t>
            </a:r>
            <a:r>
              <a:rPr lang="en-US" baseline="30000"/>
              <a:t>2</a:t>
            </a:r>
            <a:endParaRPr baseline="30000"/>
          </a:p>
          <a:p>
            <a:pPr marL="342900" lvl="0" indent="-342900" algn="l" rtl="0">
              <a:spcBef>
                <a:spcPts val="640"/>
              </a:spcBef>
              <a:spcAft>
                <a:spcPts val="0"/>
              </a:spcAft>
              <a:buClr>
                <a:schemeClr val="dk1"/>
              </a:buClr>
              <a:buSzPts val="3200"/>
              <a:buChar char="•"/>
            </a:pPr>
            <a:r>
              <a:rPr lang="en-US" i="1"/>
              <a:t>v</a:t>
            </a:r>
            <a:r>
              <a:rPr lang="en-US" i="1" baseline="-25000"/>
              <a:t>n</a:t>
            </a:r>
            <a:r>
              <a:rPr lang="en-US" baseline="-25000"/>
              <a:t>+1</a:t>
            </a:r>
            <a:r>
              <a:rPr lang="en-US"/>
              <a:t> = </a:t>
            </a:r>
            <a:r>
              <a:rPr lang="en-US" i="1"/>
              <a:t>v</a:t>
            </a:r>
            <a:r>
              <a:rPr lang="en-US" i="1" baseline="-25000"/>
              <a:t>n</a:t>
            </a:r>
            <a:r>
              <a:rPr lang="en-US" i="1"/>
              <a:t> </a:t>
            </a:r>
            <a:r>
              <a:rPr lang="en-US"/>
              <a:t>+1/2 (</a:t>
            </a:r>
            <a:r>
              <a:rPr lang="en-US" i="1"/>
              <a:t>a</a:t>
            </a:r>
            <a:r>
              <a:rPr lang="en-US" i="1" baseline="-25000"/>
              <a:t>n</a:t>
            </a:r>
            <a:r>
              <a:rPr lang="en-US" baseline="-25000"/>
              <a:t>+1</a:t>
            </a:r>
            <a:r>
              <a:rPr lang="en-US"/>
              <a:t> + </a:t>
            </a:r>
            <a:r>
              <a:rPr lang="en-US" i="1"/>
              <a:t>a</a:t>
            </a:r>
            <a:r>
              <a:rPr lang="en-US" i="1" baseline="-25000"/>
              <a:t>n</a:t>
            </a:r>
            <a:r>
              <a:rPr lang="en-US"/>
              <a:t>)Δ</a:t>
            </a:r>
            <a:r>
              <a:rPr lang="en-US" i="1"/>
              <a:t>t. </a:t>
            </a:r>
            <a:r>
              <a:rPr lang="en-US"/>
              <a:t>(velocity Verlet algorithm)</a:t>
            </a:r>
            <a:endParaRPr/>
          </a:p>
          <a:p>
            <a:pPr marL="342900" lvl="0" indent="-342900" algn="l" rtl="0">
              <a:spcBef>
                <a:spcPts val="640"/>
              </a:spcBef>
              <a:spcAft>
                <a:spcPts val="0"/>
              </a:spcAft>
              <a:buClr>
                <a:schemeClr val="dk1"/>
              </a:buClr>
              <a:buSzPts val="3200"/>
              <a:buChar char="•"/>
            </a:pPr>
            <a:r>
              <a:rPr lang="en-US"/>
              <a:t>the </a:t>
            </a:r>
            <a:r>
              <a:rPr lang="en-US" i="1"/>
              <a:t>velocity </a:t>
            </a:r>
            <a:r>
              <a:rPr lang="en-US"/>
              <a:t>form of the Verlet algorithm, is self-starting and minimizes roundoff errors.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33" name="Google Shape;433;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Another useful algorithm that avoids the roundoff errors of the leapfrog algorithm is due to Beeman and Schofield. </a:t>
            </a:r>
            <a:endParaRPr/>
          </a:p>
          <a:p>
            <a:pPr marL="342900" lvl="0" indent="-342900" algn="l" rtl="0">
              <a:spcBef>
                <a:spcPts val="640"/>
              </a:spcBef>
              <a:spcAft>
                <a:spcPts val="0"/>
              </a:spcAft>
              <a:buClr>
                <a:schemeClr val="dk1"/>
              </a:buClr>
              <a:buSzPts val="3200"/>
              <a:buChar char="•"/>
            </a:pPr>
            <a:r>
              <a:rPr lang="en-US"/>
              <a:t>We write the </a:t>
            </a:r>
            <a:r>
              <a:rPr lang="en-US" i="1"/>
              <a:t>Beeman </a:t>
            </a:r>
            <a:r>
              <a:rPr lang="en-US"/>
              <a:t>algorithm in the form: </a:t>
            </a:r>
            <a:endParaRPr/>
          </a:p>
          <a:p>
            <a:pPr marL="342900" lvl="0" indent="-342900" algn="l" rtl="0">
              <a:spcBef>
                <a:spcPts val="640"/>
              </a:spcBef>
              <a:spcAft>
                <a:spcPts val="0"/>
              </a:spcAft>
              <a:buClr>
                <a:schemeClr val="dk1"/>
              </a:buClr>
              <a:buSzPts val="3200"/>
              <a:buChar char="•"/>
            </a:pPr>
            <a:r>
              <a:rPr lang="en-US" i="1"/>
              <a:t>x</a:t>
            </a:r>
            <a:r>
              <a:rPr lang="en-US" i="1" baseline="-25000"/>
              <a:t>n</a:t>
            </a:r>
            <a:r>
              <a:rPr lang="en-US" baseline="-25000"/>
              <a:t>+1</a:t>
            </a:r>
            <a:r>
              <a:rPr lang="en-US"/>
              <a:t> = </a:t>
            </a:r>
            <a:r>
              <a:rPr lang="en-US" i="1"/>
              <a:t>x</a:t>
            </a:r>
            <a:r>
              <a:rPr lang="en-US" i="1" baseline="-25000"/>
              <a:t>n</a:t>
            </a:r>
            <a:r>
              <a:rPr lang="en-US" i="1"/>
              <a:t> </a:t>
            </a:r>
            <a:r>
              <a:rPr lang="en-US"/>
              <a:t>+ </a:t>
            </a:r>
            <a:r>
              <a:rPr lang="en-US" i="1"/>
              <a:t>v</a:t>
            </a:r>
            <a:r>
              <a:rPr lang="en-US" i="1" baseline="-25000"/>
              <a:t>n</a:t>
            </a:r>
            <a:r>
              <a:rPr lang="en-US"/>
              <a:t>Δ</a:t>
            </a:r>
            <a:r>
              <a:rPr lang="en-US" i="1"/>
              <a:t>t </a:t>
            </a:r>
            <a:r>
              <a:rPr lang="en-US"/>
              <a:t>+1/6(4</a:t>
            </a:r>
            <a:r>
              <a:rPr lang="en-US" i="1"/>
              <a:t>a</a:t>
            </a:r>
            <a:r>
              <a:rPr lang="en-US" i="1" baseline="-25000"/>
              <a:t>n</a:t>
            </a:r>
            <a:r>
              <a:rPr lang="en-US" i="1"/>
              <a:t> - a</a:t>
            </a:r>
            <a:r>
              <a:rPr lang="en-US" i="1" baseline="-25000"/>
              <a:t>n−</a:t>
            </a:r>
            <a:r>
              <a:rPr lang="en-US" baseline="-25000"/>
              <a:t>1</a:t>
            </a:r>
            <a:r>
              <a:rPr lang="en-US"/>
              <a:t>)(Δ</a:t>
            </a:r>
            <a:r>
              <a:rPr lang="en-US" i="1"/>
              <a:t>t</a:t>
            </a:r>
            <a:r>
              <a:rPr lang="en-US"/>
              <a:t>)</a:t>
            </a:r>
            <a:r>
              <a:rPr lang="en-US" baseline="30000"/>
              <a:t>2</a:t>
            </a:r>
            <a:endParaRPr baseline="30000"/>
          </a:p>
          <a:p>
            <a:pPr marL="342900" lvl="0" indent="-342900" algn="l" rtl="0">
              <a:spcBef>
                <a:spcPts val="640"/>
              </a:spcBef>
              <a:spcAft>
                <a:spcPts val="0"/>
              </a:spcAft>
              <a:buClr>
                <a:schemeClr val="dk1"/>
              </a:buClr>
              <a:buSzPts val="3200"/>
              <a:buChar char="•"/>
            </a:pPr>
            <a:r>
              <a:rPr lang="en-US" i="1"/>
              <a:t>v</a:t>
            </a:r>
            <a:r>
              <a:rPr lang="en-US" i="1" baseline="-25000"/>
              <a:t>n</a:t>
            </a:r>
            <a:r>
              <a:rPr lang="en-US" baseline="-25000"/>
              <a:t>+1</a:t>
            </a:r>
            <a:r>
              <a:rPr lang="en-US"/>
              <a:t> = </a:t>
            </a:r>
            <a:r>
              <a:rPr lang="en-US" i="1"/>
              <a:t>v</a:t>
            </a:r>
            <a:r>
              <a:rPr lang="en-US" i="1" baseline="-25000"/>
              <a:t>n</a:t>
            </a:r>
            <a:r>
              <a:rPr lang="en-US" i="1"/>
              <a:t> </a:t>
            </a:r>
            <a:r>
              <a:rPr lang="en-US"/>
              <a:t>+1/6(2</a:t>
            </a:r>
            <a:r>
              <a:rPr lang="en-US" i="1"/>
              <a:t>a</a:t>
            </a:r>
            <a:r>
              <a:rPr lang="en-US" i="1" baseline="-25000"/>
              <a:t>n</a:t>
            </a:r>
            <a:r>
              <a:rPr lang="en-US" baseline="-25000"/>
              <a:t>+1</a:t>
            </a:r>
            <a:r>
              <a:rPr lang="en-US"/>
              <a:t> + 5</a:t>
            </a:r>
            <a:r>
              <a:rPr lang="en-US" i="1"/>
              <a:t>a</a:t>
            </a:r>
            <a:r>
              <a:rPr lang="en-US" i="1" baseline="-25000"/>
              <a:t>n</a:t>
            </a:r>
            <a:r>
              <a:rPr lang="en-US" i="1"/>
              <a:t> - a</a:t>
            </a:r>
            <a:r>
              <a:rPr lang="en-US" i="1" baseline="-25000"/>
              <a:t>n−</a:t>
            </a:r>
            <a:r>
              <a:rPr lang="en-US" baseline="-25000"/>
              <a:t>1</a:t>
            </a:r>
            <a:r>
              <a:rPr lang="en-US"/>
              <a:t>)Δ</a:t>
            </a:r>
            <a:r>
              <a:rPr lang="en-US" i="1"/>
              <a:t>t. </a:t>
            </a:r>
            <a:r>
              <a:rPr lang="en-US"/>
              <a:t>(Beeman algorithm)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39" name="Google Shape;439;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The most common finite difference method for solving ordinary differential equations is the </a:t>
            </a:r>
            <a:r>
              <a:rPr lang="en-US" i="1"/>
              <a:t>Runge-Kutta </a:t>
            </a:r>
            <a:r>
              <a:rPr lang="en-US"/>
              <a:t>method.</a:t>
            </a:r>
            <a:endParaRPr/>
          </a:p>
          <a:p>
            <a:pPr marL="342900" lvl="0" indent="-342900" algn="l" rtl="0">
              <a:spcBef>
                <a:spcPts val="640"/>
              </a:spcBef>
              <a:spcAft>
                <a:spcPts val="0"/>
              </a:spcAft>
              <a:buClr>
                <a:schemeClr val="dk1"/>
              </a:buClr>
              <a:buSzPts val="3200"/>
              <a:buChar char="•"/>
            </a:pPr>
            <a:r>
              <a:rPr lang="en-US"/>
              <a:t>Because Runge-Kutta algorithms are self-starting, they are frequently used to obtain the first few iterations for an algorithm that is not self-starting.</a:t>
            </a:r>
            <a:endParaRPr/>
          </a:p>
          <a:p>
            <a:pPr marL="342900" lvl="0" indent="-342900" algn="l" rtl="0">
              <a:spcBef>
                <a:spcPts val="640"/>
              </a:spcBef>
              <a:spcAft>
                <a:spcPts val="0"/>
              </a:spcAft>
              <a:buClr>
                <a:schemeClr val="dk1"/>
              </a:buClr>
              <a:buSzPts val="3200"/>
              <a:buChar char="•"/>
            </a:pPr>
            <a:r>
              <a:rPr lang="en-US"/>
              <a:t>For details, read the textbook because it has been covered in PHYS2061.</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The Dynamics of Many Particle</a:t>
            </a:r>
            <a:br>
              <a:rPr lang="en-US" b="1"/>
            </a:br>
            <a:r>
              <a:rPr lang="en-US" b="1"/>
              <a:t>Systems</a:t>
            </a:r>
            <a:endParaRPr/>
          </a:p>
        </p:txBody>
      </p:sp>
      <p:sp>
        <p:nvSpPr>
          <p:cNvPr id="445" name="Google Shape;445;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We simulate the dynamical behavior of many particle systems such as dense gases, liquids, and solids and observe their qualitative features. </a:t>
            </a:r>
            <a:endParaRPr/>
          </a:p>
          <a:p>
            <a:pPr marL="342900" lvl="0" indent="-342900" algn="l" rtl="0">
              <a:spcBef>
                <a:spcPts val="640"/>
              </a:spcBef>
              <a:spcAft>
                <a:spcPts val="0"/>
              </a:spcAft>
              <a:buClr>
                <a:schemeClr val="dk1"/>
              </a:buClr>
              <a:buSzPts val="3200"/>
              <a:buChar char="•"/>
            </a:pPr>
            <a:r>
              <a:rPr lang="en-US"/>
              <a:t>Some of the basic ideas of equilibrium statistical mechanics and kinetic theory are introduced.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Introduction</a:t>
            </a:r>
            <a:endParaRPr/>
          </a:p>
        </p:txBody>
      </p:sp>
      <p:sp>
        <p:nvSpPr>
          <p:cNvPr id="451" name="Google Shape;451;p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dirty="0"/>
              <a:t>With the knowledge of the laws of physics at the microscopic level, </a:t>
            </a:r>
            <a:endParaRPr dirty="0"/>
          </a:p>
          <a:p>
            <a:pPr marL="742950" lvl="1" indent="-285750" algn="l" rtl="0">
              <a:spcBef>
                <a:spcPts val="518"/>
              </a:spcBef>
              <a:spcAft>
                <a:spcPts val="0"/>
              </a:spcAft>
              <a:buClr>
                <a:schemeClr val="dk1"/>
              </a:buClr>
              <a:buSzPct val="100000"/>
              <a:buChar char="–"/>
            </a:pPr>
            <a:r>
              <a:rPr lang="en-US" dirty="0"/>
              <a:t>how to understand the behavior of gases, liquids, and solids and more complex systems? </a:t>
            </a:r>
            <a:endParaRPr dirty="0"/>
          </a:p>
          <a:p>
            <a:pPr marL="742950" lvl="1" indent="-285750" algn="l" rtl="0">
              <a:spcBef>
                <a:spcPts val="518"/>
              </a:spcBef>
              <a:spcAft>
                <a:spcPts val="0"/>
              </a:spcAft>
              <a:buClr>
                <a:schemeClr val="dk1"/>
              </a:buClr>
              <a:buSzPct val="100000"/>
              <a:buChar char="–"/>
            </a:pPr>
            <a:r>
              <a:rPr lang="en-US" dirty="0"/>
              <a:t>such as polymers and proteins? </a:t>
            </a:r>
            <a:endParaRPr dirty="0"/>
          </a:p>
          <a:p>
            <a:pPr marL="342900" lvl="0" indent="-342900" algn="l" rtl="0">
              <a:spcBef>
                <a:spcPts val="592"/>
              </a:spcBef>
              <a:spcAft>
                <a:spcPts val="0"/>
              </a:spcAft>
              <a:buClr>
                <a:schemeClr val="dk1"/>
              </a:buClr>
              <a:buSzPct val="100000"/>
              <a:buChar char="•"/>
            </a:pPr>
            <a:r>
              <a:rPr lang="en-US" dirty="0"/>
              <a:t>For example, consider two cups of water prepared under similar conditions. </a:t>
            </a:r>
            <a:endParaRPr dirty="0"/>
          </a:p>
          <a:p>
            <a:pPr marL="342900" lvl="0" indent="-342900" algn="l" rtl="0">
              <a:spcBef>
                <a:spcPts val="592"/>
              </a:spcBef>
              <a:spcAft>
                <a:spcPts val="0"/>
              </a:spcAft>
              <a:buClr>
                <a:schemeClr val="dk1"/>
              </a:buClr>
              <a:buSzPct val="100000"/>
              <a:buChar char="•"/>
            </a:pPr>
            <a:r>
              <a:rPr lang="en-US" dirty="0"/>
              <a:t>Each cup contains approximately 10</a:t>
            </a:r>
            <a:r>
              <a:rPr lang="en-US" baseline="30000" dirty="0"/>
              <a:t>25</a:t>
            </a:r>
            <a:r>
              <a:rPr lang="en-US" dirty="0"/>
              <a:t> molecules which mutually interact and, </a:t>
            </a:r>
            <a:endParaRPr dirty="0"/>
          </a:p>
          <a:p>
            <a:pPr marL="342900" lvl="0" indent="-342900" algn="l" rtl="0">
              <a:spcBef>
                <a:spcPts val="592"/>
              </a:spcBef>
              <a:spcAft>
                <a:spcPts val="0"/>
              </a:spcAft>
              <a:buClr>
                <a:schemeClr val="dk1"/>
              </a:buClr>
              <a:buSzPct val="100000"/>
              <a:buChar char="•"/>
            </a:pPr>
            <a:r>
              <a:rPr lang="en-US" dirty="0"/>
              <a:t>to a good approximation, move according to the laws of classical physics.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57" name="Google Shape;457;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Although the intermolecular forces produce a complicated trajectory for each molecule, the observable properties of the water in each cup are indistinguishable and are easy to describe. </a:t>
            </a:r>
            <a:endParaRPr/>
          </a:p>
          <a:p>
            <a:pPr marL="342900" lvl="0" indent="-342900" algn="l" rtl="0">
              <a:spcBef>
                <a:spcPts val="640"/>
              </a:spcBef>
              <a:spcAft>
                <a:spcPts val="0"/>
              </a:spcAft>
              <a:buClr>
                <a:schemeClr val="dk1"/>
              </a:buClr>
              <a:buSzPts val="3200"/>
              <a:buChar char="•"/>
            </a:pPr>
            <a:r>
              <a:rPr lang="en-US"/>
              <a:t>For example, the temperature of the water in each cup is independent of time even though the positions and velocities of the individual molecules are changing continually.</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63" name="Google Shape;463;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Although the intermolecular forces produce a complicated trajectory for each molecule, </a:t>
            </a:r>
            <a:endParaRPr/>
          </a:p>
          <a:p>
            <a:pPr marL="742950" lvl="1" indent="-285750" algn="l" rtl="0">
              <a:spcBef>
                <a:spcPts val="560"/>
              </a:spcBef>
              <a:spcAft>
                <a:spcPts val="0"/>
              </a:spcAft>
              <a:buClr>
                <a:schemeClr val="dk1"/>
              </a:buClr>
              <a:buSzPts val="2800"/>
              <a:buChar char="–"/>
            </a:pPr>
            <a:r>
              <a:rPr lang="en-US"/>
              <a:t>the observable properties of the water in each cup are indistinguishable and are easy to describe. </a:t>
            </a:r>
            <a:endParaRPr/>
          </a:p>
          <a:p>
            <a:pPr marL="742950" lvl="1" indent="-285750" algn="l" rtl="0">
              <a:spcBef>
                <a:spcPts val="560"/>
              </a:spcBef>
              <a:spcAft>
                <a:spcPts val="0"/>
              </a:spcAft>
              <a:buClr>
                <a:schemeClr val="dk1"/>
              </a:buClr>
              <a:buSzPts val="2800"/>
              <a:buChar char="–"/>
            </a:pPr>
            <a:r>
              <a:rPr lang="en-US"/>
              <a:t>For example, the temperature of the water in each cup is independent of time </a:t>
            </a:r>
            <a:endParaRPr/>
          </a:p>
          <a:p>
            <a:pPr marL="1143000" lvl="2" indent="-228600" algn="l" rtl="0">
              <a:spcBef>
                <a:spcPts val="480"/>
              </a:spcBef>
              <a:spcAft>
                <a:spcPts val="0"/>
              </a:spcAft>
              <a:buClr>
                <a:schemeClr val="dk1"/>
              </a:buClr>
              <a:buSzPts val="2400"/>
              <a:buChar char="•"/>
            </a:pPr>
            <a:r>
              <a:rPr lang="en-US"/>
              <a:t>even though the positions and velocities of the individual molecules are changing continually.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69" name="Google Shape;469;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One way to understand the behavior of a classical many particle system is to simulate the trajectory of each particle. </a:t>
            </a:r>
            <a:endParaRPr/>
          </a:p>
          <a:p>
            <a:pPr marL="342900" lvl="0" indent="-342900" algn="l" rtl="0">
              <a:spcBef>
                <a:spcPts val="640"/>
              </a:spcBef>
              <a:spcAft>
                <a:spcPts val="0"/>
              </a:spcAft>
              <a:buClr>
                <a:schemeClr val="dk1"/>
              </a:buClr>
              <a:buSzPts val="3200"/>
              <a:buChar char="•"/>
            </a:pPr>
            <a:r>
              <a:rPr lang="en-US"/>
              <a:t>This approach, known as </a:t>
            </a:r>
            <a:r>
              <a:rPr lang="en-US" i="1"/>
              <a:t>molecular dynamics</a:t>
            </a:r>
            <a:r>
              <a:rPr lang="en-US"/>
              <a:t>, has been applied to various systems </a:t>
            </a:r>
            <a:endParaRPr/>
          </a:p>
          <a:p>
            <a:pPr marL="742950" lvl="1" indent="-285750" algn="l" rtl="0">
              <a:spcBef>
                <a:spcPts val="560"/>
              </a:spcBef>
              <a:spcAft>
                <a:spcPts val="0"/>
              </a:spcAft>
              <a:buClr>
                <a:schemeClr val="dk1"/>
              </a:buClr>
              <a:buSzPts val="2800"/>
              <a:buChar char="–"/>
            </a:pPr>
            <a:r>
              <a:rPr lang="en-US"/>
              <a:t> has given us much insight into a variety of systems in which the particles obey the laws of classical dynamics.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75" name="Google Shape;475;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A calculation of the trajectories of many particles would not be very useful unless we know the right questions to ask. </a:t>
            </a:r>
            <a:endParaRPr/>
          </a:p>
          <a:p>
            <a:pPr marL="342900" lvl="0" indent="-342900" algn="l" rtl="0">
              <a:spcBef>
                <a:spcPts val="592"/>
              </a:spcBef>
              <a:spcAft>
                <a:spcPts val="0"/>
              </a:spcAft>
              <a:buClr>
                <a:schemeClr val="dk1"/>
              </a:buClr>
              <a:buSzPct val="100000"/>
              <a:buChar char="•"/>
            </a:pPr>
            <a:r>
              <a:rPr lang="en-US"/>
              <a:t>Saving these trajectories would quickly fill up any storage medium, and we do not usually care about the trajectory of any particular particle. </a:t>
            </a:r>
            <a:endParaRPr/>
          </a:p>
          <a:p>
            <a:pPr marL="742950" lvl="1" indent="-285750" algn="l" rtl="0">
              <a:spcBef>
                <a:spcPts val="518"/>
              </a:spcBef>
              <a:spcAft>
                <a:spcPts val="0"/>
              </a:spcAft>
              <a:buClr>
                <a:schemeClr val="dk1"/>
              </a:buClr>
              <a:buSzPct val="100000"/>
              <a:buChar char="–"/>
            </a:pPr>
            <a:r>
              <a:rPr lang="en-US"/>
              <a:t>If God is a programmer, does he save all the history?</a:t>
            </a:r>
            <a:endParaRPr/>
          </a:p>
          <a:p>
            <a:pPr marL="342900" lvl="0" indent="-342900" algn="l" rtl="0">
              <a:spcBef>
                <a:spcPts val="592"/>
              </a:spcBef>
              <a:spcAft>
                <a:spcPts val="0"/>
              </a:spcAft>
              <a:buClr>
                <a:schemeClr val="dk1"/>
              </a:buClr>
              <a:buSzPct val="100000"/>
              <a:buChar char="•"/>
            </a:pPr>
            <a:r>
              <a:rPr lang="en-US"/>
              <a:t>What are the useful quantities needed to describe these many particle systems? </a:t>
            </a:r>
            <a:endParaRPr/>
          </a:p>
          <a:p>
            <a:pPr marL="342900" lvl="0" indent="-342900" algn="l" rtl="0">
              <a:spcBef>
                <a:spcPts val="592"/>
              </a:spcBef>
              <a:spcAft>
                <a:spcPts val="0"/>
              </a:spcAft>
              <a:buClr>
                <a:schemeClr val="dk1"/>
              </a:buClr>
              <a:buSzPct val="100000"/>
              <a:buChar char="•"/>
            </a:pPr>
            <a:r>
              <a:rPr lang="en-US"/>
              <a:t>What are the essential characteristics and regularities they exhibit?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The Intermolecular Potential</a:t>
            </a:r>
            <a:endParaRPr/>
          </a:p>
        </p:txBody>
      </p:sp>
      <p:sp>
        <p:nvSpPr>
          <p:cNvPr id="481" name="Google Shape;481;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We assume that the dynamics can be treated classically, </a:t>
            </a:r>
            <a:endParaRPr/>
          </a:p>
          <a:p>
            <a:pPr marL="742950" lvl="1" indent="-285750" algn="l" rtl="0">
              <a:spcBef>
                <a:spcPts val="560"/>
              </a:spcBef>
              <a:spcAft>
                <a:spcPts val="0"/>
              </a:spcAft>
              <a:buClr>
                <a:schemeClr val="dk1"/>
              </a:buClr>
              <a:buSzPts val="2800"/>
              <a:buChar char="–"/>
            </a:pPr>
            <a:r>
              <a:rPr lang="en-US"/>
              <a:t>the molecules are spherical </a:t>
            </a:r>
            <a:endParaRPr/>
          </a:p>
          <a:p>
            <a:pPr marL="742950" lvl="1" indent="-285750" algn="l" rtl="0">
              <a:spcBef>
                <a:spcPts val="560"/>
              </a:spcBef>
              <a:spcAft>
                <a:spcPts val="0"/>
              </a:spcAft>
              <a:buClr>
                <a:schemeClr val="dk1"/>
              </a:buClr>
              <a:buSzPts val="2800"/>
              <a:buChar char="–"/>
            </a:pPr>
            <a:r>
              <a:rPr lang="en-US"/>
              <a:t>and chemically inert </a:t>
            </a:r>
            <a:endParaRPr/>
          </a:p>
          <a:p>
            <a:pPr marL="742950" lvl="1" indent="-285750" algn="l" rtl="0">
              <a:spcBef>
                <a:spcPts val="560"/>
              </a:spcBef>
              <a:spcAft>
                <a:spcPts val="0"/>
              </a:spcAft>
              <a:buClr>
                <a:schemeClr val="dk1"/>
              </a:buClr>
              <a:buSzPts val="2800"/>
              <a:buChar char="–"/>
            </a:pPr>
            <a:r>
              <a:rPr lang="en-US"/>
              <a:t>and their internal structure can be ignored, </a:t>
            </a:r>
            <a:endParaRPr/>
          </a:p>
          <a:p>
            <a:pPr marL="742950" lvl="1" indent="-285750" algn="l" rtl="0">
              <a:spcBef>
                <a:spcPts val="560"/>
              </a:spcBef>
              <a:spcAft>
                <a:spcPts val="0"/>
              </a:spcAft>
              <a:buClr>
                <a:schemeClr val="dk1"/>
              </a:buClr>
              <a:buSzPts val="2800"/>
              <a:buChar char="–"/>
            </a:pPr>
            <a:r>
              <a:rPr lang="en-US"/>
              <a:t>and the interaction between any pair of particles depends only on the distance between them. </a:t>
            </a:r>
            <a:endParaRPr/>
          </a:p>
          <a:p>
            <a:pPr marL="342900" lvl="0" indent="-342900" algn="l" rtl="0">
              <a:spcBef>
                <a:spcPts val="640"/>
              </a:spcBef>
              <a:spcAft>
                <a:spcPts val="0"/>
              </a:spcAft>
              <a:buClr>
                <a:schemeClr val="dk1"/>
              </a:buClr>
              <a:buSzPts val="3200"/>
              <a:buChar char="•"/>
            </a:pPr>
            <a:r>
              <a:rPr lang="en-US"/>
              <a:t>In this case the total potential energy </a:t>
            </a:r>
            <a:r>
              <a:rPr lang="en-US" i="1"/>
              <a:t>U </a:t>
            </a:r>
            <a:r>
              <a:rPr lang="en-US"/>
              <a:t>is a sum of two-particle interactions:</a:t>
            </a:r>
            <a:endParaRPr/>
          </a:p>
        </p:txBody>
      </p:sp>
      <p:pic>
        <p:nvPicPr>
          <p:cNvPr id="482" name="Google Shape;482;p67"/>
          <p:cNvPicPr preferRelativeResize="0"/>
          <p:nvPr/>
        </p:nvPicPr>
        <p:blipFill rotWithShape="1">
          <a:blip r:embed="rId3">
            <a:alphaModFix/>
          </a:blip>
          <a:srcRect l="28893" t="57340" r="15442" b="30753"/>
          <a:stretch/>
        </p:blipFill>
        <p:spPr>
          <a:xfrm>
            <a:off x="827584" y="5733256"/>
            <a:ext cx="7242629" cy="8708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3"/>
          <p:cNvPicPr preferRelativeResize="0"/>
          <p:nvPr/>
        </p:nvPicPr>
        <p:blipFill rotWithShape="1">
          <a:blip r:embed="rId3">
            <a:alphaModFix/>
          </a:blip>
          <a:srcRect l="15841" t="19840" r="29722" b="71231"/>
          <a:stretch/>
        </p:blipFill>
        <p:spPr>
          <a:xfrm>
            <a:off x="899592" y="548680"/>
            <a:ext cx="7082972" cy="653143"/>
          </a:xfrm>
          <a:prstGeom prst="rect">
            <a:avLst/>
          </a:prstGeom>
          <a:noFill/>
          <a:ln>
            <a:noFill/>
          </a:ln>
        </p:spPr>
      </p:pic>
      <p:pic>
        <p:nvPicPr>
          <p:cNvPr id="219" name="Google Shape;219;p23"/>
          <p:cNvPicPr preferRelativeResize="0"/>
          <p:nvPr/>
        </p:nvPicPr>
        <p:blipFill rotWithShape="1">
          <a:blip r:embed="rId4">
            <a:alphaModFix/>
          </a:blip>
          <a:srcRect l="16049" t="10625" r="28160" b="18605"/>
          <a:stretch/>
        </p:blipFill>
        <p:spPr>
          <a:xfrm>
            <a:off x="899592" y="1124744"/>
            <a:ext cx="7258929" cy="517687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88" name="Google Shape;488;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where </a:t>
            </a:r>
            <a:r>
              <a:rPr lang="en-US" i="1"/>
              <a:t>u</a:t>
            </a:r>
            <a:r>
              <a:rPr lang="en-US"/>
              <a:t>(</a:t>
            </a:r>
            <a:r>
              <a:rPr lang="en-US" i="1"/>
              <a:t>r</a:t>
            </a:r>
            <a:r>
              <a:rPr lang="en-US" i="1" baseline="-25000"/>
              <a:t>ij</a:t>
            </a:r>
            <a:r>
              <a:rPr lang="en-US"/>
              <a:t>) depends only on the magnitude of the distance </a:t>
            </a:r>
            <a:r>
              <a:rPr lang="en-US" b="1"/>
              <a:t>r</a:t>
            </a:r>
            <a:r>
              <a:rPr lang="en-US" i="1" baseline="-25000"/>
              <a:t>ij</a:t>
            </a:r>
            <a:r>
              <a:rPr lang="en-US" i="1"/>
              <a:t> </a:t>
            </a:r>
            <a:r>
              <a:rPr lang="en-US"/>
              <a:t>between particles </a:t>
            </a:r>
            <a:r>
              <a:rPr lang="en-US" i="1"/>
              <a:t>i </a:t>
            </a:r>
            <a:r>
              <a:rPr lang="en-US"/>
              <a:t>and </a:t>
            </a:r>
            <a:r>
              <a:rPr lang="en-US" i="1"/>
              <a:t>j</a:t>
            </a:r>
            <a:r>
              <a:rPr lang="en-US"/>
              <a:t>. </a:t>
            </a:r>
            <a:endParaRPr/>
          </a:p>
          <a:p>
            <a:pPr marL="342900" lvl="0" indent="-342900" algn="l" rtl="0">
              <a:spcBef>
                <a:spcPts val="544"/>
              </a:spcBef>
              <a:spcAft>
                <a:spcPts val="0"/>
              </a:spcAft>
              <a:buClr>
                <a:schemeClr val="dk1"/>
              </a:buClr>
              <a:buSzPct val="100000"/>
              <a:buChar char="•"/>
            </a:pPr>
            <a:r>
              <a:rPr lang="en-US"/>
              <a:t>The pairwise interaction form is appropriate for simple liquids such as liquid argon.</a:t>
            </a:r>
            <a:endParaRPr/>
          </a:p>
          <a:p>
            <a:pPr marL="342900" lvl="0" indent="-342900" algn="l" rtl="0">
              <a:spcBef>
                <a:spcPts val="544"/>
              </a:spcBef>
              <a:spcAft>
                <a:spcPts val="0"/>
              </a:spcAft>
              <a:buClr>
                <a:schemeClr val="dk1"/>
              </a:buClr>
              <a:buSzPct val="100000"/>
              <a:buChar char="•"/>
            </a:pPr>
            <a:r>
              <a:rPr lang="en-US"/>
              <a:t>The form of </a:t>
            </a:r>
            <a:r>
              <a:rPr lang="en-US" i="1"/>
              <a:t>u</a:t>
            </a:r>
            <a:r>
              <a:rPr lang="en-US"/>
              <a:t>(</a:t>
            </a:r>
            <a:r>
              <a:rPr lang="en-US" i="1"/>
              <a:t>r</a:t>
            </a:r>
            <a:r>
              <a:rPr lang="en-US"/>
              <a:t>) for electrically neutral molecules can be constructed by a first principles quantum mechanical calculation. </a:t>
            </a:r>
            <a:endParaRPr/>
          </a:p>
          <a:p>
            <a:pPr marL="342900" lvl="0" indent="-342900" algn="l" rtl="0">
              <a:spcBef>
                <a:spcPts val="544"/>
              </a:spcBef>
              <a:spcAft>
                <a:spcPts val="0"/>
              </a:spcAft>
              <a:buClr>
                <a:schemeClr val="dk1"/>
              </a:buClr>
              <a:buSzPct val="100000"/>
              <a:buChar char="•"/>
            </a:pPr>
            <a:r>
              <a:rPr lang="en-US"/>
              <a:t>Such a calculation is very difficult, and it usually is sufficient to choose a simple phenomenological form for </a:t>
            </a:r>
            <a:r>
              <a:rPr lang="en-US" i="1"/>
              <a:t>u</a:t>
            </a:r>
            <a:r>
              <a:rPr lang="en-US"/>
              <a:t>(</a:t>
            </a:r>
            <a:r>
              <a:rPr lang="en-US" i="1"/>
              <a:t>r</a:t>
            </a:r>
            <a:r>
              <a:rPr lang="en-US"/>
              <a:t>). </a:t>
            </a:r>
            <a:endParaRPr/>
          </a:p>
          <a:p>
            <a:pPr marL="342900" lvl="0" indent="-342900" algn="l" rtl="0">
              <a:spcBef>
                <a:spcPts val="544"/>
              </a:spcBef>
              <a:spcAft>
                <a:spcPts val="0"/>
              </a:spcAft>
              <a:buClr>
                <a:schemeClr val="dk1"/>
              </a:buClr>
              <a:buSzPct val="100000"/>
              <a:buChar char="•"/>
            </a:pPr>
            <a:r>
              <a:rPr lang="en-US"/>
              <a:t>The most important features of </a:t>
            </a:r>
            <a:r>
              <a:rPr lang="en-US" i="1"/>
              <a:t>u</a:t>
            </a:r>
            <a:r>
              <a:rPr lang="en-US"/>
              <a:t>(</a:t>
            </a:r>
            <a:r>
              <a:rPr lang="en-US" i="1"/>
              <a:t>r</a:t>
            </a:r>
            <a:r>
              <a:rPr lang="en-US"/>
              <a:t>) are a strong repulsion for small </a:t>
            </a:r>
            <a:r>
              <a:rPr lang="en-US" i="1"/>
              <a:t>r </a:t>
            </a:r>
            <a:r>
              <a:rPr lang="en-US"/>
              <a:t>and a weak attraction at large </a:t>
            </a:r>
            <a:r>
              <a:rPr lang="en-US" i="1"/>
              <a:t>r</a:t>
            </a:r>
            <a:r>
              <a:rPr lang="en-US"/>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94" name="Google Shape;494;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a:t>The repulsion for small </a:t>
            </a:r>
            <a:r>
              <a:rPr lang="en-US" i="1"/>
              <a:t>r </a:t>
            </a:r>
            <a:r>
              <a:rPr lang="en-US"/>
              <a:t>is a consequence of the Pauli exclusion principle. </a:t>
            </a:r>
            <a:endParaRPr/>
          </a:p>
          <a:p>
            <a:pPr marL="742950" lvl="1" indent="-285750" algn="l" rtl="0">
              <a:spcBef>
                <a:spcPts val="434"/>
              </a:spcBef>
              <a:spcAft>
                <a:spcPts val="0"/>
              </a:spcAft>
              <a:buClr>
                <a:schemeClr val="dk1"/>
              </a:buClr>
              <a:buSzPct val="100000"/>
              <a:buChar char="–"/>
            </a:pPr>
            <a:r>
              <a:rPr lang="en-US"/>
              <a:t>That is, the electron wave functions of two molecules must distort to avoid overlap, causing some of the electrons to be in different quantum states. </a:t>
            </a:r>
            <a:endParaRPr/>
          </a:p>
          <a:p>
            <a:pPr marL="742950" lvl="1" indent="-285750" algn="l" rtl="0">
              <a:spcBef>
                <a:spcPts val="434"/>
              </a:spcBef>
              <a:spcAft>
                <a:spcPts val="0"/>
              </a:spcAft>
              <a:buClr>
                <a:schemeClr val="dk1"/>
              </a:buClr>
              <a:buSzPct val="100000"/>
              <a:buChar char="–"/>
            </a:pPr>
            <a:r>
              <a:rPr lang="en-US"/>
              <a:t>What about other particles? Are there particles that can occupy the same state?</a:t>
            </a:r>
            <a:endParaRPr/>
          </a:p>
          <a:p>
            <a:pPr marL="342900" lvl="0" indent="-342900" algn="l" rtl="0">
              <a:spcBef>
                <a:spcPts val="496"/>
              </a:spcBef>
              <a:spcAft>
                <a:spcPts val="0"/>
              </a:spcAft>
              <a:buClr>
                <a:schemeClr val="dk1"/>
              </a:buClr>
              <a:buSzPct val="100000"/>
              <a:buChar char="•"/>
            </a:pPr>
            <a:r>
              <a:rPr lang="en-US"/>
              <a:t>The net effect is an increase in kinetic energy and an effective repulsive interaction between the electrons, </a:t>
            </a:r>
            <a:endParaRPr/>
          </a:p>
          <a:p>
            <a:pPr marL="742950" lvl="1" indent="-285750" algn="l" rtl="0">
              <a:spcBef>
                <a:spcPts val="434"/>
              </a:spcBef>
              <a:spcAft>
                <a:spcPts val="0"/>
              </a:spcAft>
              <a:buClr>
                <a:schemeClr val="dk1"/>
              </a:buClr>
              <a:buSzPct val="100000"/>
              <a:buChar char="–"/>
            </a:pPr>
            <a:r>
              <a:rPr lang="en-US"/>
              <a:t>Known as </a:t>
            </a:r>
            <a:r>
              <a:rPr lang="en-US" i="1"/>
              <a:t>core repulsion</a:t>
            </a:r>
            <a:r>
              <a:rPr lang="en-US"/>
              <a:t>. </a:t>
            </a:r>
            <a:endParaRPr/>
          </a:p>
          <a:p>
            <a:pPr marL="342900" lvl="0" indent="-342900" algn="l" rtl="0">
              <a:spcBef>
                <a:spcPts val="496"/>
              </a:spcBef>
              <a:spcAft>
                <a:spcPts val="0"/>
              </a:spcAft>
              <a:buClr>
                <a:schemeClr val="dk1"/>
              </a:buClr>
              <a:buSzPct val="100000"/>
              <a:buChar char="•"/>
            </a:pPr>
            <a:r>
              <a:rPr lang="en-US"/>
              <a:t>The dominant weak attraction at larger </a:t>
            </a:r>
            <a:r>
              <a:rPr lang="en-US" i="1"/>
              <a:t>r </a:t>
            </a:r>
            <a:r>
              <a:rPr lang="en-US"/>
              <a:t>is due to the mutual polarization of each molecule; the resultant attractive potential is called the </a:t>
            </a:r>
            <a:r>
              <a:rPr lang="en-US" i="1"/>
              <a:t>van der Waals </a:t>
            </a:r>
            <a:r>
              <a:rPr lang="en-US"/>
              <a:t>potential.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500" name="Google Shape;500;p70"/>
          <p:cNvSpPr txBox="1">
            <a:spLocks noGrp="1"/>
          </p:cNvSpPr>
          <p:nvPr>
            <p:ph type="body" idx="1"/>
          </p:nvPr>
        </p:nvSpPr>
        <p:spPr>
          <a:xfrm>
            <a:off x="611560" y="18864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One of the most common phenomenological forms of </a:t>
            </a:r>
            <a:r>
              <a:rPr lang="en-US" i="1"/>
              <a:t>u</a:t>
            </a:r>
            <a:r>
              <a:rPr lang="en-US"/>
              <a:t>(</a:t>
            </a:r>
            <a:r>
              <a:rPr lang="en-US" i="1"/>
              <a:t>r</a:t>
            </a:r>
            <a:r>
              <a:rPr lang="en-US"/>
              <a:t>) is the Lennard-Jones potential:</a:t>
            </a:r>
            <a:endParaRPr/>
          </a:p>
          <a:p>
            <a:pPr marL="342900" lvl="0" indent="-342900" algn="l" rtl="0">
              <a:spcBef>
                <a:spcPts val="640"/>
              </a:spcBef>
              <a:spcAft>
                <a:spcPts val="0"/>
              </a:spcAft>
              <a:buClr>
                <a:schemeClr val="dk1"/>
              </a:buClr>
              <a:buSzPts val="3200"/>
              <a:buChar char="•"/>
            </a:pPr>
            <a:r>
              <a:rPr lang="en-US" i="1"/>
              <a:t>u</a:t>
            </a:r>
            <a:r>
              <a:rPr lang="en-US"/>
              <a:t>(</a:t>
            </a:r>
            <a:r>
              <a:rPr lang="en-US" i="1"/>
              <a:t>r</a:t>
            </a:r>
            <a:r>
              <a:rPr lang="en-US"/>
              <a:t>) = 4</a:t>
            </a:r>
            <a:r>
              <a:rPr lang="en-US" i="1"/>
              <a:t>ϵ</a:t>
            </a:r>
            <a:r>
              <a:rPr lang="en-US"/>
              <a:t>[(</a:t>
            </a:r>
            <a:r>
              <a:rPr lang="en-US" i="1"/>
              <a:t>σ/r</a:t>
            </a:r>
            <a:r>
              <a:rPr lang="en-US"/>
              <a:t>)</a:t>
            </a:r>
            <a:r>
              <a:rPr lang="en-US" baseline="30000"/>
              <a:t>12</a:t>
            </a:r>
            <a:r>
              <a:rPr lang="en-US" i="1"/>
              <a:t>−</a:t>
            </a:r>
            <a:r>
              <a:rPr lang="en-US"/>
              <a:t>(</a:t>
            </a:r>
            <a:r>
              <a:rPr lang="en-US" i="1"/>
              <a:t>σ/r</a:t>
            </a:r>
            <a:r>
              <a:rPr lang="en-US"/>
              <a:t>)</a:t>
            </a:r>
            <a:r>
              <a:rPr lang="en-US" baseline="30000"/>
              <a:t>6</a:t>
            </a:r>
            <a:r>
              <a:rPr lang="en-US"/>
              <a:t>]</a:t>
            </a:r>
            <a:r>
              <a:rPr lang="en-US" i="1"/>
              <a:t>.</a:t>
            </a:r>
            <a:endParaRPr/>
          </a:p>
        </p:txBody>
      </p:sp>
      <p:pic>
        <p:nvPicPr>
          <p:cNvPr id="501" name="Google Shape;501;p70"/>
          <p:cNvPicPr preferRelativeResize="0"/>
          <p:nvPr/>
        </p:nvPicPr>
        <p:blipFill rotWithShape="1">
          <a:blip r:embed="rId3">
            <a:alphaModFix/>
          </a:blip>
          <a:srcRect l="24094" t="14484" r="23587" b="23612"/>
          <a:stretch/>
        </p:blipFill>
        <p:spPr>
          <a:xfrm>
            <a:off x="611560" y="2329542"/>
            <a:ext cx="6807200" cy="452845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507" name="Google Shape;507;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The </a:t>
            </a:r>
            <a:r>
              <a:rPr lang="en-US" i="1"/>
              <a:t>r </a:t>
            </a:r>
            <a:r>
              <a:rPr lang="en-US" i="1" baseline="30000"/>
              <a:t>−</a:t>
            </a:r>
            <a:r>
              <a:rPr lang="en-US" baseline="30000"/>
              <a:t>12</a:t>
            </a:r>
            <a:r>
              <a:rPr lang="en-US"/>
              <a:t> form of the repulsive part of the interaction was chosen for convenience only and has no fundamental significance. </a:t>
            </a:r>
            <a:endParaRPr/>
          </a:p>
          <a:p>
            <a:pPr marL="342900" lvl="0" indent="-342900" algn="l" rtl="0">
              <a:spcBef>
                <a:spcPts val="544"/>
              </a:spcBef>
              <a:spcAft>
                <a:spcPts val="0"/>
              </a:spcAft>
              <a:buClr>
                <a:schemeClr val="dk1"/>
              </a:buClr>
              <a:buSzPct val="100000"/>
              <a:buChar char="•"/>
            </a:pPr>
            <a:r>
              <a:rPr lang="en-US"/>
              <a:t>The attractive 1</a:t>
            </a:r>
            <a:r>
              <a:rPr lang="en-US" i="1"/>
              <a:t>/r</a:t>
            </a:r>
            <a:r>
              <a:rPr lang="en-US" baseline="30000"/>
              <a:t>6</a:t>
            </a:r>
            <a:r>
              <a:rPr lang="en-US"/>
              <a:t> behavior at large </a:t>
            </a:r>
            <a:r>
              <a:rPr lang="en-US" i="1"/>
              <a:t>r </a:t>
            </a:r>
            <a:r>
              <a:rPr lang="en-US"/>
              <a:t>corresponds to the van der Waals interaction.</a:t>
            </a:r>
            <a:endParaRPr/>
          </a:p>
          <a:p>
            <a:pPr marL="342900" lvl="0" indent="-342900" algn="l" rtl="0">
              <a:spcBef>
                <a:spcPts val="544"/>
              </a:spcBef>
              <a:spcAft>
                <a:spcPts val="0"/>
              </a:spcAft>
              <a:buClr>
                <a:schemeClr val="dk1"/>
              </a:buClr>
              <a:buSzPct val="100000"/>
              <a:buChar char="•"/>
            </a:pPr>
            <a:r>
              <a:rPr lang="en-US"/>
              <a:t>The Lennard-Jones potential is parameterized by a length </a:t>
            </a:r>
            <a:r>
              <a:rPr lang="en-US" i="1"/>
              <a:t>σ </a:t>
            </a:r>
            <a:r>
              <a:rPr lang="en-US"/>
              <a:t>and an energy </a:t>
            </a:r>
            <a:r>
              <a:rPr lang="en-US" i="1"/>
              <a:t>ϵ</a:t>
            </a:r>
            <a:r>
              <a:rPr lang="en-US"/>
              <a:t>. </a:t>
            </a:r>
            <a:endParaRPr/>
          </a:p>
          <a:p>
            <a:pPr marL="342900" lvl="0" indent="-342900" algn="l" rtl="0">
              <a:spcBef>
                <a:spcPts val="544"/>
              </a:spcBef>
              <a:spcAft>
                <a:spcPts val="0"/>
              </a:spcAft>
              <a:buClr>
                <a:schemeClr val="dk1"/>
              </a:buClr>
              <a:buSzPct val="100000"/>
              <a:buChar char="•"/>
            </a:pPr>
            <a:r>
              <a:rPr lang="en-US"/>
              <a:t>Note that </a:t>
            </a:r>
            <a:r>
              <a:rPr lang="en-US" i="1"/>
              <a:t>u</a:t>
            </a:r>
            <a:r>
              <a:rPr lang="en-US"/>
              <a:t>(</a:t>
            </a:r>
            <a:r>
              <a:rPr lang="en-US" i="1"/>
              <a:t>r</a:t>
            </a:r>
            <a:r>
              <a:rPr lang="en-US"/>
              <a:t>) = 0 at </a:t>
            </a:r>
            <a:r>
              <a:rPr lang="en-US" i="1"/>
              <a:t>r </a:t>
            </a:r>
            <a:r>
              <a:rPr lang="en-US"/>
              <a:t>= </a:t>
            </a:r>
            <a:r>
              <a:rPr lang="en-US" i="1"/>
              <a:t>σ</a:t>
            </a:r>
            <a:r>
              <a:rPr lang="en-US"/>
              <a:t>, and that </a:t>
            </a:r>
            <a:r>
              <a:rPr lang="en-US" i="1"/>
              <a:t>u</a:t>
            </a:r>
            <a:r>
              <a:rPr lang="en-US"/>
              <a:t>(</a:t>
            </a:r>
            <a:r>
              <a:rPr lang="en-US" i="1"/>
              <a:t>r</a:t>
            </a:r>
            <a:r>
              <a:rPr lang="en-US"/>
              <a:t>) is close to zero for </a:t>
            </a:r>
            <a:r>
              <a:rPr lang="en-US" i="1"/>
              <a:t>r &gt; </a:t>
            </a:r>
            <a:r>
              <a:rPr lang="en-US"/>
              <a:t>2</a:t>
            </a:r>
            <a:r>
              <a:rPr lang="en-US" i="1"/>
              <a:t>.</a:t>
            </a:r>
            <a:r>
              <a:rPr lang="en-US"/>
              <a:t>5</a:t>
            </a:r>
            <a:r>
              <a:rPr lang="en-US" i="1"/>
              <a:t>σ</a:t>
            </a:r>
            <a:r>
              <a:rPr lang="en-US"/>
              <a:t>. </a:t>
            </a:r>
            <a:endParaRPr/>
          </a:p>
          <a:p>
            <a:pPr marL="342900" lvl="0" indent="-342900" algn="l" rtl="0">
              <a:spcBef>
                <a:spcPts val="544"/>
              </a:spcBef>
              <a:spcAft>
                <a:spcPts val="0"/>
              </a:spcAft>
              <a:buClr>
                <a:schemeClr val="dk1"/>
              </a:buClr>
              <a:buSzPct val="100000"/>
              <a:buChar char="•"/>
            </a:pPr>
            <a:r>
              <a:rPr lang="en-US"/>
              <a:t>The parameter </a:t>
            </a:r>
            <a:r>
              <a:rPr lang="en-US" i="1"/>
              <a:t>ϵ </a:t>
            </a:r>
            <a:r>
              <a:rPr lang="en-US"/>
              <a:t>is the depth of the potential at the minimum of </a:t>
            </a:r>
            <a:r>
              <a:rPr lang="en-US" i="1"/>
              <a:t>u</a:t>
            </a:r>
            <a:r>
              <a:rPr lang="en-US"/>
              <a:t>(</a:t>
            </a:r>
            <a:r>
              <a:rPr lang="en-US" i="1"/>
              <a:t>r</a:t>
            </a:r>
            <a:r>
              <a:rPr lang="en-US"/>
              <a:t>); the minimum occurs at a separation </a:t>
            </a:r>
            <a:r>
              <a:rPr lang="en-US" i="1"/>
              <a:t>r </a:t>
            </a:r>
            <a:r>
              <a:rPr lang="en-US"/>
              <a:t>= 2</a:t>
            </a:r>
            <a:r>
              <a:rPr lang="en-US" baseline="30000"/>
              <a:t>1</a:t>
            </a:r>
            <a:r>
              <a:rPr lang="en-US" i="1" baseline="30000"/>
              <a:t>/</a:t>
            </a:r>
            <a:r>
              <a:rPr lang="en-US" baseline="30000"/>
              <a:t>6</a:t>
            </a:r>
            <a:r>
              <a:rPr lang="en-US"/>
              <a:t> </a:t>
            </a:r>
            <a:r>
              <a:rPr lang="en-US" i="1"/>
              <a:t>σ</a:t>
            </a:r>
            <a:r>
              <a:rPr lang="en-US"/>
              <a: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Units</a:t>
            </a:r>
            <a:endParaRPr lang="en-US" dirty="0"/>
          </a:p>
        </p:txBody>
      </p:sp>
      <p:sp>
        <p:nvSpPr>
          <p:cNvPr id="3" name="内容占位符 2"/>
          <p:cNvSpPr>
            <a:spLocks noGrp="1"/>
          </p:cNvSpPr>
          <p:nvPr>
            <p:ph idx="1"/>
          </p:nvPr>
        </p:nvSpPr>
        <p:spPr/>
        <p:txBody>
          <a:bodyPr>
            <a:normAutofit fontScale="92500" lnSpcReduction="20000"/>
          </a:bodyPr>
          <a:lstStyle/>
          <a:p>
            <a:r>
              <a:rPr lang="en-US" dirty="0"/>
              <a:t>convenient to choose units </a:t>
            </a:r>
          </a:p>
          <a:p>
            <a:pPr lvl="1"/>
            <a:r>
              <a:rPr lang="en-US" dirty="0"/>
              <a:t> the computed quantities are neither too small nor too large. </a:t>
            </a:r>
          </a:p>
          <a:p>
            <a:pPr lvl="2"/>
            <a:r>
              <a:rPr lang="en-US" altLang="zh-CN" dirty="0"/>
              <a:t>What’s the problem of being too small or too large?</a:t>
            </a:r>
            <a:endParaRPr lang="en-US" dirty="0"/>
          </a:p>
          <a:p>
            <a:pPr lvl="1"/>
            <a:r>
              <a:rPr lang="en-US" dirty="0"/>
              <a:t>Because the values of the distance and the energy associated with typical liquids are very small in SI units, </a:t>
            </a:r>
          </a:p>
          <a:p>
            <a:pPr lvl="2"/>
            <a:r>
              <a:rPr lang="en-US" dirty="0"/>
              <a:t>What’s the typical value for distance and energy?</a:t>
            </a:r>
          </a:p>
          <a:p>
            <a:pPr lvl="1"/>
            <a:r>
              <a:rPr lang="en-US" dirty="0"/>
              <a:t>we can choose the Lennard-Jones parameters </a:t>
            </a:r>
            <a:r>
              <a:rPr lang="en-US" i="1" dirty="0"/>
              <a:t>σ </a:t>
            </a:r>
            <a:r>
              <a:rPr lang="en-US" dirty="0"/>
              <a:t>and </a:t>
            </a:r>
            <a:r>
              <a:rPr lang="en-US" i="1" dirty="0"/>
              <a:t>ϵ </a:t>
            </a:r>
            <a:r>
              <a:rPr lang="en-US" dirty="0"/>
              <a:t>as the units of distance and energy, respectively. </a:t>
            </a:r>
          </a:p>
          <a:p>
            <a:pPr lvl="1"/>
            <a:r>
              <a:rPr lang="en-US" dirty="0"/>
              <a:t>We can also choose the unit of mass to be the mass of one atom, </a:t>
            </a:r>
            <a:r>
              <a:rPr lang="en-US" i="1" dirty="0"/>
              <a:t>m</a:t>
            </a:r>
            <a:r>
              <a:rPr lang="en-US" dirty="0"/>
              <a:t>. We can express all other quantities in terms of </a:t>
            </a:r>
            <a:r>
              <a:rPr lang="en-US" i="1" dirty="0"/>
              <a:t>σ</a:t>
            </a:r>
            <a:r>
              <a:rPr lang="en-US" dirty="0"/>
              <a:t>, </a:t>
            </a:r>
            <a:r>
              <a:rPr lang="en-US" i="1" dirty="0"/>
              <a:t>ϵ</a:t>
            </a:r>
            <a:r>
              <a:rPr lang="en-US" dirty="0"/>
              <a:t>, and </a:t>
            </a:r>
            <a:r>
              <a:rPr lang="en-US" i="1" dirty="0"/>
              <a:t>m</a:t>
            </a:r>
            <a:r>
              <a:rPr lang="en-US" dirty="0"/>
              <a:t>.</a:t>
            </a:r>
          </a:p>
        </p:txBody>
      </p:sp>
    </p:spTree>
    <p:extLst>
      <p:ext uri="{BB962C8B-B14F-4D97-AF65-F5344CB8AC3E}">
        <p14:creationId xmlns:p14="http://schemas.microsoft.com/office/powerpoint/2010/main" val="31374381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we can measure velocities in units of (</a:t>
            </a:r>
            <a:r>
              <a:rPr lang="en-US" i="1" dirty="0"/>
              <a:t>ϵ/m</a:t>
            </a:r>
            <a:r>
              <a:rPr lang="en-US" dirty="0"/>
              <a:t>)</a:t>
            </a:r>
            <a:r>
              <a:rPr lang="en-US" baseline="30000" dirty="0"/>
              <a:t>1</a:t>
            </a:r>
            <a:r>
              <a:rPr lang="en-US" i="1" baseline="30000" dirty="0"/>
              <a:t>/</a:t>
            </a:r>
            <a:r>
              <a:rPr lang="en-US" baseline="30000" dirty="0"/>
              <a:t>2</a:t>
            </a:r>
            <a:r>
              <a:rPr lang="en-US" dirty="0"/>
              <a:t>, </a:t>
            </a:r>
          </a:p>
          <a:p>
            <a:r>
              <a:rPr lang="en-US" dirty="0"/>
              <a:t>and the time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r>
              <a:rPr lang="en-US" dirty="0"/>
              <a:t>The values of </a:t>
            </a:r>
            <a:r>
              <a:rPr lang="en-US" i="1" dirty="0"/>
              <a:t>σ</a:t>
            </a:r>
            <a:r>
              <a:rPr lang="en-US" dirty="0"/>
              <a:t>, </a:t>
            </a:r>
            <a:r>
              <a:rPr lang="en-US" i="1" dirty="0"/>
              <a:t>ϵ</a:t>
            </a:r>
            <a:r>
              <a:rPr lang="en-US" dirty="0"/>
              <a:t>, and </a:t>
            </a:r>
            <a:r>
              <a:rPr lang="en-US" i="1" dirty="0"/>
              <a:t>m </a:t>
            </a:r>
            <a:r>
              <a:rPr lang="en-US" dirty="0"/>
              <a:t>for argon are given in the next page. </a:t>
            </a:r>
          </a:p>
          <a:p>
            <a:r>
              <a:rPr lang="en-US" dirty="0"/>
              <a:t>If we use these values, we find that the unit of time is 2</a:t>
            </a:r>
            <a:r>
              <a:rPr lang="en-US" i="1" dirty="0"/>
              <a:t>.</a:t>
            </a:r>
            <a:r>
              <a:rPr lang="en-US" dirty="0"/>
              <a:t>17</a:t>
            </a:r>
            <a:r>
              <a:rPr lang="en-US" i="1" dirty="0"/>
              <a:t>×</a:t>
            </a:r>
            <a:r>
              <a:rPr lang="en-US" dirty="0"/>
              <a:t>10</a:t>
            </a:r>
            <a:r>
              <a:rPr lang="en-US" i="1" baseline="30000" dirty="0"/>
              <a:t>−</a:t>
            </a:r>
            <a:r>
              <a:rPr lang="en-US" baseline="30000" dirty="0"/>
              <a:t>12</a:t>
            </a:r>
            <a:r>
              <a:rPr lang="en-US" dirty="0"/>
              <a:t> s. </a:t>
            </a:r>
          </a:p>
          <a:p>
            <a:r>
              <a:rPr lang="en-US" dirty="0"/>
              <a:t>The units of some of the other physical quantities of interest also are shown in next page.</a:t>
            </a:r>
          </a:p>
        </p:txBody>
      </p:sp>
    </p:spTree>
    <p:extLst>
      <p:ext uri="{BB962C8B-B14F-4D97-AF65-F5344CB8AC3E}">
        <p14:creationId xmlns:p14="http://schemas.microsoft.com/office/powerpoint/2010/main" val="3394420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4" t="20238" r="31953" b="47619"/>
          <a:stretch/>
        </p:blipFill>
        <p:spPr bwMode="auto">
          <a:xfrm>
            <a:off x="282748" y="0"/>
            <a:ext cx="8602195" cy="438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82748" y="4653136"/>
            <a:ext cx="8122916" cy="1200329"/>
          </a:xfrm>
          <a:prstGeom prst="rect">
            <a:avLst/>
          </a:prstGeom>
        </p:spPr>
        <p:txBody>
          <a:bodyPr wrap="square">
            <a:spAutoFit/>
          </a:bodyPr>
          <a:lstStyle/>
          <a:p>
            <a:r>
              <a:rPr lang="en-US" dirty="0"/>
              <a:t>The system of units used in the molecular dynamics simulations of particles interacting via the Lennard-Jones potential. The numerical values of </a:t>
            </a:r>
            <a:r>
              <a:rPr lang="en-US" i="1" dirty="0"/>
              <a:t>σ</a:t>
            </a:r>
            <a:r>
              <a:rPr lang="en-US" dirty="0"/>
              <a:t>, </a:t>
            </a:r>
            <a:r>
              <a:rPr lang="en-US" i="1" dirty="0"/>
              <a:t>ϵ</a:t>
            </a:r>
            <a:r>
              <a:rPr lang="en-US" dirty="0"/>
              <a:t>, and </a:t>
            </a:r>
            <a:r>
              <a:rPr lang="en-US" i="1" dirty="0"/>
              <a:t>m </a:t>
            </a:r>
            <a:r>
              <a:rPr lang="en-US" dirty="0"/>
              <a:t>are for argon. The quantity </a:t>
            </a:r>
            <a:r>
              <a:rPr lang="en-US" i="1" dirty="0"/>
              <a:t>k </a:t>
            </a:r>
            <a:r>
              <a:rPr lang="en-US" dirty="0"/>
              <a:t>is Boltzmann’s constant and has the value </a:t>
            </a:r>
            <a:r>
              <a:rPr lang="en-US" i="1" dirty="0"/>
              <a:t>k </a:t>
            </a:r>
            <a:r>
              <a:rPr lang="en-US" dirty="0"/>
              <a:t>= 1</a:t>
            </a:r>
            <a:r>
              <a:rPr lang="en-US" i="1" dirty="0"/>
              <a:t>.</a:t>
            </a:r>
            <a:r>
              <a:rPr lang="en-US" dirty="0"/>
              <a:t>38 </a:t>
            </a:r>
            <a:r>
              <a:rPr lang="en-US" i="1" dirty="0"/>
              <a:t>× </a:t>
            </a:r>
            <a:r>
              <a:rPr lang="en-US" dirty="0"/>
              <a:t>10</a:t>
            </a:r>
            <a:r>
              <a:rPr lang="en-US" i="1" baseline="30000" dirty="0"/>
              <a:t>−</a:t>
            </a:r>
            <a:r>
              <a:rPr lang="en-US" baseline="30000" dirty="0"/>
              <a:t>23</a:t>
            </a:r>
            <a:r>
              <a:rPr lang="en-US" dirty="0"/>
              <a:t> J/K. The unit of pressure is for a two-dimensional system.</a:t>
            </a:r>
          </a:p>
        </p:txBody>
      </p:sp>
    </p:spTree>
    <p:extLst>
      <p:ext uri="{BB962C8B-B14F-4D97-AF65-F5344CB8AC3E}">
        <p14:creationId xmlns:p14="http://schemas.microsoft.com/office/powerpoint/2010/main" val="2175655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All program variables are in reduced units, </a:t>
            </a:r>
          </a:p>
          <a:p>
            <a:pPr lvl="1"/>
            <a:r>
              <a:rPr lang="en-US" dirty="0"/>
              <a:t>for example, the time in our molecular dynamics program is expressed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pPr lvl="1"/>
            <a:r>
              <a:rPr lang="en-US" dirty="0"/>
              <a:t>Suppose that we run our molecular dynamics program for 2000 time steps with a time step </a:t>
            </a:r>
            <a:r>
              <a:rPr lang="en-US" dirty="0" err="1"/>
              <a:t>Δ</a:t>
            </a:r>
            <a:r>
              <a:rPr lang="en-US" i="1" dirty="0" err="1"/>
              <a:t>t</a:t>
            </a:r>
            <a:r>
              <a:rPr lang="en-US" i="1" dirty="0"/>
              <a:t> </a:t>
            </a:r>
            <a:r>
              <a:rPr lang="en-US" dirty="0"/>
              <a:t>= 0</a:t>
            </a:r>
            <a:r>
              <a:rPr lang="en-US" i="1" dirty="0"/>
              <a:t>.</a:t>
            </a:r>
            <a:r>
              <a:rPr lang="en-US" dirty="0"/>
              <a:t>01. </a:t>
            </a:r>
          </a:p>
          <a:p>
            <a:pPr lvl="1"/>
            <a:r>
              <a:rPr lang="en-US" dirty="0"/>
              <a:t>The total time of our run is 2000 </a:t>
            </a:r>
            <a:r>
              <a:rPr lang="en-US" i="1" dirty="0"/>
              <a:t>× </a:t>
            </a:r>
            <a:r>
              <a:rPr lang="en-US" dirty="0"/>
              <a:t>0</a:t>
            </a:r>
            <a:r>
              <a:rPr lang="en-US" i="1" dirty="0"/>
              <a:t>.</a:t>
            </a:r>
            <a:r>
              <a:rPr lang="en-US" dirty="0"/>
              <a:t>01 = 20 in reduced units or 4</a:t>
            </a:r>
            <a:r>
              <a:rPr lang="en-US" i="1" dirty="0"/>
              <a:t>.</a:t>
            </a:r>
            <a:r>
              <a:rPr lang="en-US" dirty="0"/>
              <a:t>34 </a:t>
            </a:r>
            <a:r>
              <a:rPr lang="en-US" i="1" dirty="0"/>
              <a:t>× </a:t>
            </a:r>
            <a:r>
              <a:rPr lang="en-US" dirty="0"/>
              <a:t>10</a:t>
            </a:r>
            <a:r>
              <a:rPr lang="en-US" i="1" baseline="30000" dirty="0"/>
              <a:t>−</a:t>
            </a:r>
            <a:r>
              <a:rPr lang="en-US" baseline="30000" dirty="0"/>
              <a:t>11</a:t>
            </a:r>
            <a:r>
              <a:rPr lang="en-US" dirty="0"/>
              <a:t> s for argon. </a:t>
            </a:r>
          </a:p>
        </p:txBody>
      </p:sp>
    </p:spTree>
    <p:extLst>
      <p:ext uri="{BB962C8B-B14F-4D97-AF65-F5344CB8AC3E}">
        <p14:creationId xmlns:p14="http://schemas.microsoft.com/office/powerpoint/2010/main" val="37056362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marL="342900" lvl="1" indent="-342900">
              <a:buFont typeface="Arial" panose="020B0604020202020204" pitchFamily="34" charset="0"/>
              <a:buChar char="•"/>
            </a:pPr>
            <a:r>
              <a:rPr lang="en-US" dirty="0"/>
              <a:t>The duration of a typical molecular dynamics simulation is in the range of 10–10</a:t>
            </a:r>
            <a:r>
              <a:rPr lang="en-US" baseline="30000" dirty="0"/>
              <a:t>4</a:t>
            </a:r>
            <a:r>
              <a:rPr lang="en-US" dirty="0"/>
              <a:t> in reduced units, corresponding to a duration of approximately 10</a:t>
            </a:r>
            <a:r>
              <a:rPr lang="en-US" i="1" baseline="30000" dirty="0"/>
              <a:t>−</a:t>
            </a:r>
            <a:r>
              <a:rPr lang="en-US" baseline="30000" dirty="0"/>
              <a:t>11</a:t>
            </a:r>
            <a:r>
              <a:rPr lang="en-US" dirty="0"/>
              <a:t>–10</a:t>
            </a:r>
            <a:r>
              <a:rPr lang="en-US" i="1" baseline="30000" dirty="0"/>
              <a:t>−</a:t>
            </a:r>
            <a:r>
              <a:rPr lang="en-US" baseline="30000" dirty="0"/>
              <a:t>8</a:t>
            </a:r>
            <a:r>
              <a:rPr lang="en-US" dirty="0"/>
              <a:t> s. The longest practical runs are the order of 10</a:t>
            </a:r>
            <a:r>
              <a:rPr lang="en-US" i="1" baseline="30000" dirty="0"/>
              <a:t>−</a:t>
            </a:r>
            <a:r>
              <a:rPr lang="en-US" baseline="30000" dirty="0"/>
              <a:t>6</a:t>
            </a:r>
            <a:r>
              <a:rPr lang="en-US" dirty="0"/>
              <a:t> s.</a:t>
            </a:r>
          </a:p>
          <a:p>
            <a:endParaRPr lang="en-US" dirty="0"/>
          </a:p>
        </p:txBody>
      </p:sp>
    </p:spTree>
    <p:extLst>
      <p:ext uri="{BB962C8B-B14F-4D97-AF65-F5344CB8AC3E}">
        <p14:creationId xmlns:p14="http://schemas.microsoft.com/office/powerpoint/2010/main" val="3001392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Numerical Algorithm</a:t>
            </a:r>
            <a:endParaRPr lang="en-US" dirty="0"/>
          </a:p>
        </p:txBody>
      </p:sp>
      <p:sp>
        <p:nvSpPr>
          <p:cNvPr id="3" name="内容占位符 2"/>
          <p:cNvSpPr>
            <a:spLocks noGrp="1"/>
          </p:cNvSpPr>
          <p:nvPr>
            <p:ph idx="1"/>
          </p:nvPr>
        </p:nvSpPr>
        <p:spPr/>
        <p:txBody>
          <a:bodyPr>
            <a:normAutofit/>
          </a:bodyPr>
          <a:lstStyle/>
          <a:p>
            <a:r>
              <a:rPr lang="en-US" dirty="0"/>
              <a:t>we need to introduce a numerical method for computing the trajectory of each particle. </a:t>
            </a:r>
          </a:p>
          <a:p>
            <a:r>
              <a:rPr lang="en-US" dirty="0"/>
              <a:t>The criteria for a good numerical integration method include that </a:t>
            </a:r>
          </a:p>
          <a:p>
            <a:pPr lvl="1"/>
            <a:r>
              <a:rPr lang="en-US" dirty="0"/>
              <a:t>it conserves the phase-space volume and be consistent with the known conservation laws, is time reversible, and is accurate for relatively large time steps to reduce the CPU time needed for the total time of the simulation.</a:t>
            </a:r>
          </a:p>
        </p:txBody>
      </p:sp>
    </p:spTree>
    <p:extLst>
      <p:ext uri="{BB962C8B-B14F-4D97-AF65-F5344CB8AC3E}">
        <p14:creationId xmlns:p14="http://schemas.microsoft.com/office/powerpoint/2010/main" val="231094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4"/>
          <p:cNvPicPr preferRelativeResize="0"/>
          <p:nvPr/>
        </p:nvPicPr>
        <p:blipFill rotWithShape="1">
          <a:blip r:embed="rId3">
            <a:alphaModFix/>
          </a:blip>
          <a:srcRect l="16398" t="27182" r="28271" b="19841"/>
          <a:stretch/>
        </p:blipFill>
        <p:spPr>
          <a:xfrm>
            <a:off x="827584" y="476672"/>
            <a:ext cx="7199086" cy="387531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should use an algorithm for the relatively long time of interest in molecular dynamics simulations! </a:t>
            </a:r>
          </a:p>
          <a:p>
            <a:r>
              <a:rPr lang="en-US" dirty="0"/>
              <a:t>We adopt the commonly used second-order algorithm:</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+1/2(</a:t>
            </a:r>
            <a:r>
              <a:rPr lang="en-US" i="1" dirty="0"/>
              <a:t>a</a:t>
            </a:r>
            <a:r>
              <a:rPr lang="en-US" i="1" baseline="-25000" dirty="0"/>
              <a:t>n</a:t>
            </a:r>
            <a:r>
              <a:rPr lang="en-US" baseline="-25000" dirty="0"/>
              <a:t>+1</a:t>
            </a:r>
            <a:r>
              <a:rPr lang="en-US" dirty="0"/>
              <a:t> + </a:t>
            </a:r>
            <a:r>
              <a:rPr lang="en-US" i="1" dirty="0"/>
              <a:t>a</a:t>
            </a:r>
            <a:r>
              <a:rPr lang="en-US" i="1" baseline="-25000" dirty="0"/>
              <a:t>n</a:t>
            </a:r>
            <a:r>
              <a:rPr lang="en-US" dirty="0"/>
              <a:t>)</a:t>
            </a:r>
            <a:r>
              <a:rPr lang="el-GR" dirty="0"/>
              <a:t>Δ</a:t>
            </a:r>
            <a:r>
              <a:rPr lang="en-US" i="1" dirty="0"/>
              <a:t>t.</a:t>
            </a:r>
            <a:endParaRPr lang="en-US" dirty="0"/>
          </a:p>
        </p:txBody>
      </p:sp>
    </p:spTree>
    <p:extLst>
      <p:ext uri="{BB962C8B-B14F-4D97-AF65-F5344CB8AC3E}">
        <p14:creationId xmlns:p14="http://schemas.microsoft.com/office/powerpoint/2010/main" val="376094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new position is used to find the new acceleration </a:t>
            </a:r>
            <a:r>
              <a:rPr lang="en-US" i="1" dirty="0"/>
              <a:t>a</a:t>
            </a:r>
            <a:r>
              <a:rPr lang="en-US" i="1" baseline="-25000" dirty="0"/>
              <a:t>n</a:t>
            </a:r>
            <a:r>
              <a:rPr lang="en-US" baseline="-25000" dirty="0"/>
              <a:t>+1</a:t>
            </a:r>
            <a:r>
              <a:rPr lang="en-US" dirty="0"/>
              <a:t>, </a:t>
            </a:r>
          </a:p>
          <a:p>
            <a:pPr lvl="1"/>
            <a:r>
              <a:rPr lang="en-US" dirty="0"/>
              <a:t>used together with </a:t>
            </a:r>
            <a:r>
              <a:rPr lang="en-US" i="1" dirty="0"/>
              <a:t>a</a:t>
            </a:r>
            <a:r>
              <a:rPr lang="en-US" i="1" baseline="-25000" dirty="0"/>
              <a:t>n</a:t>
            </a:r>
            <a:r>
              <a:rPr lang="en-US" i="1" dirty="0"/>
              <a:t> </a:t>
            </a:r>
            <a:r>
              <a:rPr lang="en-US" dirty="0"/>
              <a:t>to obtain the new velocity </a:t>
            </a:r>
            <a:r>
              <a:rPr lang="en-US" i="1" dirty="0"/>
              <a:t>v</a:t>
            </a:r>
            <a:r>
              <a:rPr lang="en-US" i="1" baseline="-25000" dirty="0"/>
              <a:t>n</a:t>
            </a:r>
            <a:r>
              <a:rPr lang="en-US" baseline="-25000" dirty="0"/>
              <a:t>+1</a:t>
            </a:r>
            <a:r>
              <a:rPr lang="en-US" dirty="0"/>
              <a:t>. </a:t>
            </a:r>
          </a:p>
          <a:p>
            <a:pPr lvl="1"/>
            <a:r>
              <a:rPr lang="en-US" dirty="0"/>
              <a:t>The algorithm is known as the </a:t>
            </a:r>
            <a:r>
              <a:rPr lang="en-US" dirty="0" err="1"/>
              <a:t>Verlet</a:t>
            </a:r>
            <a:r>
              <a:rPr lang="en-US" dirty="0"/>
              <a:t> (or sometimes the velocity </a:t>
            </a:r>
            <a:r>
              <a:rPr lang="en-US" dirty="0" err="1"/>
              <a:t>Verlet</a:t>
            </a:r>
            <a:r>
              <a:rPr lang="en-US" dirty="0"/>
              <a:t>) algorithm. </a:t>
            </a:r>
          </a:p>
          <a:p>
            <a:pPr lvl="1"/>
            <a:r>
              <a:rPr lang="en-US" dirty="0"/>
              <a:t>The sample code will use </a:t>
            </a:r>
            <a:r>
              <a:rPr lang="en-US" dirty="0" err="1"/>
              <a:t>Verlet</a:t>
            </a:r>
            <a:r>
              <a:rPr lang="en-US" dirty="0"/>
              <a:t> implementation of the </a:t>
            </a:r>
            <a:r>
              <a:rPr lang="en-US" dirty="0" err="1"/>
              <a:t>ODESolver</a:t>
            </a:r>
            <a:r>
              <a:rPr lang="en-US" dirty="0"/>
              <a:t> interface to implement the algorithm. </a:t>
            </a:r>
          </a:p>
          <a:p>
            <a:pPr lvl="1"/>
            <a:r>
              <a:rPr lang="en-US" dirty="0"/>
              <a:t>Thus, the </a:t>
            </a:r>
            <a:r>
              <a:rPr lang="en-US" i="1" dirty="0"/>
              <a:t>x</a:t>
            </a:r>
            <a:r>
              <a:rPr lang="en-US" dirty="0"/>
              <a:t>, </a:t>
            </a:r>
            <a:r>
              <a:rPr lang="en-US" i="1" dirty="0" err="1"/>
              <a:t>v</a:t>
            </a:r>
            <a:r>
              <a:rPr lang="en-US" i="1" baseline="-25000" dirty="0" err="1"/>
              <a:t>x</a:t>
            </a:r>
            <a:r>
              <a:rPr lang="en-US" dirty="0"/>
              <a:t>, </a:t>
            </a:r>
            <a:r>
              <a:rPr lang="en-US" i="1" dirty="0"/>
              <a:t>y</a:t>
            </a:r>
            <a:r>
              <a:rPr lang="en-US" dirty="0"/>
              <a:t>, and </a:t>
            </a:r>
            <a:r>
              <a:rPr lang="en-US" i="1" dirty="0" err="1"/>
              <a:t>v</a:t>
            </a:r>
            <a:r>
              <a:rPr lang="en-US" i="1" baseline="-25000" dirty="0" err="1"/>
              <a:t>y</a:t>
            </a:r>
            <a:r>
              <a:rPr lang="en-US" i="1" dirty="0"/>
              <a:t> </a:t>
            </a:r>
            <a:r>
              <a:rPr lang="en-US" dirty="0"/>
              <a:t>values for the </a:t>
            </a:r>
            <a:r>
              <a:rPr lang="en-US" i="1" dirty="0" err="1"/>
              <a:t>i</a:t>
            </a:r>
            <a:r>
              <a:rPr lang="en-US" dirty="0" err="1"/>
              <a:t>th</a:t>
            </a:r>
            <a:r>
              <a:rPr lang="en-US" dirty="0"/>
              <a:t> particle will be stored in the state array at state[4*</a:t>
            </a:r>
            <a:r>
              <a:rPr lang="en-US" dirty="0" err="1"/>
              <a:t>i</a:t>
            </a:r>
            <a:r>
              <a:rPr lang="en-US" dirty="0"/>
              <a:t>], state[4*i+1], state[4*i+2], and state[4*i+3], respectively</a:t>
            </a:r>
            <a:r>
              <a:rPr lang="en-US" dirty="0" smtClean="0"/>
              <a:t>.</a:t>
            </a:r>
          </a:p>
          <a:p>
            <a:pPr lvl="1"/>
            <a:r>
              <a:rPr lang="en-US" dirty="0" smtClean="0"/>
              <a:t>In your own code, you can just implement </a:t>
            </a:r>
            <a:r>
              <a:rPr lang="en-US" dirty="0" err="1" smtClean="0"/>
              <a:t>Verlet</a:t>
            </a:r>
            <a:r>
              <a:rPr lang="en-US" dirty="0" smtClean="0"/>
              <a:t> by yourself with the help of global arrays of position, velocities, and forces along each directions. </a:t>
            </a:r>
            <a:endParaRPr lang="en-US" dirty="0"/>
          </a:p>
        </p:txBody>
      </p:sp>
    </p:spTree>
    <p:extLst>
      <p:ext uri="{BB962C8B-B14F-4D97-AF65-F5344CB8AC3E}">
        <p14:creationId xmlns:p14="http://schemas.microsoft.com/office/powerpoint/2010/main" val="372950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5"/>
          <p:cNvPicPr preferRelativeResize="0"/>
          <p:nvPr/>
        </p:nvPicPr>
        <p:blipFill rotWithShape="1">
          <a:blip r:embed="rId3">
            <a:alphaModFix/>
          </a:blip>
          <a:srcRect l="15840" t="15873" r="27267" b="16346"/>
          <a:stretch/>
        </p:blipFill>
        <p:spPr>
          <a:xfrm>
            <a:off x="971600" y="692696"/>
            <a:ext cx="7402285" cy="49583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6"/>
          <p:cNvPicPr preferRelativeResize="0"/>
          <p:nvPr/>
        </p:nvPicPr>
        <p:blipFill rotWithShape="1">
          <a:blip r:embed="rId3">
            <a:alphaModFix/>
          </a:blip>
          <a:srcRect l="15618" t="32340" r="19077" b="15193"/>
          <a:stretch/>
        </p:blipFill>
        <p:spPr>
          <a:xfrm>
            <a:off x="395536" y="980728"/>
            <a:ext cx="8496944" cy="3838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40" name="Google Shape;240;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For particles near the Earth’s surface, </a:t>
            </a:r>
            <a:endParaRPr/>
          </a:p>
          <a:p>
            <a:pPr marL="742950" lvl="1" indent="-285750" algn="l" rtl="0">
              <a:spcBef>
                <a:spcPts val="518"/>
              </a:spcBef>
              <a:spcAft>
                <a:spcPts val="0"/>
              </a:spcAft>
              <a:buClr>
                <a:schemeClr val="dk1"/>
              </a:buClr>
              <a:buSzPct val="100000"/>
              <a:buChar char="–"/>
            </a:pPr>
            <a:r>
              <a:rPr lang="en-US"/>
              <a:t>an more important modification is to include the drag force due to air resistance. </a:t>
            </a:r>
            <a:endParaRPr/>
          </a:p>
          <a:p>
            <a:pPr marL="742950" lvl="1" indent="-285750" algn="l" rtl="0">
              <a:spcBef>
                <a:spcPts val="518"/>
              </a:spcBef>
              <a:spcAft>
                <a:spcPts val="0"/>
              </a:spcAft>
              <a:buClr>
                <a:schemeClr val="dk1"/>
              </a:buClr>
              <a:buSzPct val="100000"/>
              <a:buChar char="–"/>
            </a:pPr>
            <a:r>
              <a:rPr lang="en-US"/>
              <a:t>The direction of the drag force </a:t>
            </a:r>
            <a:r>
              <a:rPr lang="en-US" i="1"/>
              <a:t>F</a:t>
            </a:r>
            <a:r>
              <a:rPr lang="en-US" i="1" baseline="-25000"/>
              <a:t>d</a:t>
            </a:r>
            <a:r>
              <a:rPr lang="en-US"/>
              <a:t>(</a:t>
            </a:r>
            <a:r>
              <a:rPr lang="en-US" i="1"/>
              <a:t>v</a:t>
            </a:r>
            <a:r>
              <a:rPr lang="en-US"/>
              <a:t>) is opposite to the velocity of the particle </a:t>
            </a:r>
            <a:endParaRPr/>
          </a:p>
          <a:p>
            <a:pPr marL="742950" lvl="1" indent="-285750" algn="l" rtl="0">
              <a:spcBef>
                <a:spcPts val="518"/>
              </a:spcBef>
              <a:spcAft>
                <a:spcPts val="0"/>
              </a:spcAft>
              <a:buClr>
                <a:schemeClr val="dk1"/>
              </a:buClr>
              <a:buSzPct val="100000"/>
              <a:buChar char="–"/>
            </a:pPr>
            <a:r>
              <a:rPr lang="en-US"/>
              <a:t>For a falling body </a:t>
            </a:r>
            <a:r>
              <a:rPr lang="en-US" i="1"/>
              <a:t>F</a:t>
            </a:r>
            <a:r>
              <a:rPr lang="en-US" i="1" baseline="-25000"/>
              <a:t>d</a:t>
            </a:r>
            <a:r>
              <a:rPr lang="en-US"/>
              <a:t>(</a:t>
            </a:r>
            <a:r>
              <a:rPr lang="en-US" i="1"/>
              <a:t>v</a:t>
            </a:r>
            <a:r>
              <a:rPr lang="en-US"/>
              <a:t>) is upward </a:t>
            </a:r>
            <a:endParaRPr/>
          </a:p>
          <a:p>
            <a:pPr marL="342900" lvl="0" indent="-342900" algn="l" rtl="0">
              <a:spcBef>
                <a:spcPts val="592"/>
              </a:spcBef>
              <a:spcAft>
                <a:spcPts val="0"/>
              </a:spcAft>
              <a:buClr>
                <a:schemeClr val="dk1"/>
              </a:buClr>
              <a:buSzPct val="100000"/>
              <a:buChar char="•"/>
            </a:pPr>
            <a:r>
              <a:rPr lang="en-US"/>
              <a:t>Hence, the total force </a:t>
            </a:r>
            <a:r>
              <a:rPr lang="en-US" i="1"/>
              <a:t>F </a:t>
            </a:r>
            <a:r>
              <a:rPr lang="en-US"/>
              <a:t>on the falling body can be expressed as </a:t>
            </a:r>
            <a:endParaRPr/>
          </a:p>
          <a:p>
            <a:pPr marL="742950" lvl="1" indent="-285750" algn="l" rtl="0">
              <a:spcBef>
                <a:spcPts val="518"/>
              </a:spcBef>
              <a:spcAft>
                <a:spcPts val="0"/>
              </a:spcAft>
              <a:buClr>
                <a:schemeClr val="dk1"/>
              </a:buClr>
              <a:buSzPct val="100000"/>
              <a:buChar char="–"/>
            </a:pPr>
            <a:r>
              <a:rPr lang="en-US" i="1"/>
              <a:t>F </a:t>
            </a:r>
            <a:r>
              <a:rPr lang="en-US"/>
              <a:t>= -</a:t>
            </a:r>
            <a:r>
              <a:rPr lang="en-US" i="1"/>
              <a:t>mg </a:t>
            </a:r>
            <a:r>
              <a:rPr lang="en-US"/>
              <a:t>+ </a:t>
            </a:r>
            <a:r>
              <a:rPr lang="en-US" i="1"/>
              <a:t>F</a:t>
            </a:r>
            <a:r>
              <a:rPr lang="en-US" i="1" baseline="-25000"/>
              <a:t>d</a:t>
            </a:r>
            <a:r>
              <a:rPr lang="en-US" i="1"/>
              <a:t>.</a:t>
            </a:r>
            <a:endParaRPr/>
          </a:p>
          <a:p>
            <a:pPr marL="742950" lvl="1" indent="-285750" algn="l" rtl="0">
              <a:spcBef>
                <a:spcPts val="518"/>
              </a:spcBef>
              <a:spcAft>
                <a:spcPts val="0"/>
              </a:spcAft>
              <a:buClr>
                <a:schemeClr val="dk1"/>
              </a:buClr>
              <a:buSzPct val="100000"/>
              <a:buChar char="–"/>
            </a:pPr>
            <a:r>
              <a:rPr lang="en-US" i="1"/>
              <a:t>What’s the final constant velocity?</a:t>
            </a:r>
            <a:endParaRPr/>
          </a:p>
          <a:p>
            <a:pPr marL="742950" lvl="1" indent="-285750" algn="l" rtl="0">
              <a:spcBef>
                <a:spcPts val="518"/>
              </a:spcBef>
              <a:spcAft>
                <a:spcPts val="0"/>
              </a:spcAft>
              <a:buClr>
                <a:schemeClr val="dk1"/>
              </a:buClr>
              <a:buSzPct val="100000"/>
              <a:buChar char="–"/>
            </a:pPr>
            <a:r>
              <a:rPr lang="en-US" i="1"/>
              <a:t>How can we measure the drag force?</a:t>
            </a:r>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3844</Words>
  <Application>Microsoft Office PowerPoint</Application>
  <PresentationFormat>On-screen Show (4:3)</PresentationFormat>
  <Paragraphs>279</Paragraphs>
  <Slides>61</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主题​​</vt:lpstr>
      <vt:lpstr>Introduction to Computer Simulation of Physical Systems (Lecture 4) Simulating Particle Motion  </vt:lpstr>
      <vt:lpstr>PowerPoint Presentation</vt:lpstr>
      <vt:lpstr>PowerPoint Presentation</vt:lpstr>
      <vt:lpstr>Effects of Drag Resistance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Two-Dimensional Trajectories</vt:lpstr>
      <vt:lpstr>PowerPoint Presentation</vt:lpstr>
      <vt:lpstr> Decay processes</vt:lpstr>
      <vt:lpstr>PowerPoint Presentation</vt:lpstr>
      <vt:lpstr>PowerPoint Presentation</vt:lpstr>
      <vt:lpstr>PowerPoint Presentation</vt:lpstr>
      <vt:lpstr>PowerPoint Presentation</vt:lpstr>
      <vt:lpstr>Numerical Integration of Newton’s Equation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Dynamics of Many Particle Systems</vt:lpstr>
      <vt:lpstr>Introduction</vt:lpstr>
      <vt:lpstr>PowerPoint Presentation</vt:lpstr>
      <vt:lpstr>PowerPoint Presentation</vt:lpstr>
      <vt:lpstr>PowerPoint Presentation</vt:lpstr>
      <vt:lpstr>PowerPoint Presentation</vt:lpstr>
      <vt:lpstr>The Intermolecular Potential</vt:lpstr>
      <vt:lpstr>PowerPoint Presentation</vt:lpstr>
      <vt:lpstr>PowerPoint Presentation</vt:lpstr>
      <vt:lpstr>PowerPoint Presentation</vt:lpstr>
      <vt:lpstr>PowerPoint Presentation</vt:lpstr>
      <vt:lpstr>Units</vt:lpstr>
      <vt:lpstr>PowerPoint Presentation</vt:lpstr>
      <vt:lpstr>PowerPoint Presentation</vt:lpstr>
      <vt:lpstr>PowerPoint Presentation</vt:lpstr>
      <vt:lpstr>PowerPoint Presentation</vt:lpstr>
      <vt:lpstr>The Numerical Algorithm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3) Simulating Particle Motion  </dc:title>
  <dc:creator>jzhu</dc:creator>
  <cp:lastModifiedBy> </cp:lastModifiedBy>
  <cp:revision>4</cp:revision>
  <dcterms:created xsi:type="dcterms:W3CDTF">2014-01-05T10:31:17Z</dcterms:created>
  <dcterms:modified xsi:type="dcterms:W3CDTF">2022-02-07T07:31:06Z</dcterms:modified>
</cp:coreProperties>
</file>